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22" r:id="rId2"/>
    <p:sldId id="325" r:id="rId3"/>
    <p:sldId id="323" r:id="rId4"/>
    <p:sldId id="256" r:id="rId5"/>
    <p:sldId id="257" r:id="rId6"/>
    <p:sldId id="310" r:id="rId7"/>
    <p:sldId id="258" r:id="rId8"/>
    <p:sldId id="297" r:id="rId9"/>
    <p:sldId id="286" r:id="rId10"/>
    <p:sldId id="307" r:id="rId11"/>
    <p:sldId id="308" r:id="rId12"/>
    <p:sldId id="309" r:id="rId13"/>
    <p:sldId id="320" r:id="rId14"/>
    <p:sldId id="285" r:id="rId15"/>
    <p:sldId id="311" r:id="rId16"/>
    <p:sldId id="312" r:id="rId17"/>
    <p:sldId id="313" r:id="rId18"/>
    <p:sldId id="314" r:id="rId19"/>
    <p:sldId id="316" r:id="rId20"/>
    <p:sldId id="317" r:id="rId21"/>
    <p:sldId id="318" r:id="rId22"/>
    <p:sldId id="303" r:id="rId23"/>
    <p:sldId id="319" r:id="rId24"/>
    <p:sldId id="305" r:id="rId25"/>
    <p:sldId id="321" r:id="rId2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89" autoAdjust="0"/>
  </p:normalViewPr>
  <p:slideViewPr>
    <p:cSldViewPr snapToGrid="0" showGuides="1">
      <p:cViewPr varScale="1">
        <p:scale>
          <a:sx n="80" d="100"/>
          <a:sy n="80" d="100"/>
        </p:scale>
        <p:origin x="682" y="4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30544B-5B37-4390-9AB5-E1B3B7FC9E0B}" type="datetimeFigureOut">
              <a:rPr lang="zh-TW" altLang="en-US" smtClean="0"/>
              <a:t>2021/4/1</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395E3-8701-43A7-BF4D-E26252A697FA}" type="slidenum">
              <a:rPr lang="zh-TW" altLang="en-US" smtClean="0"/>
              <a:t>‹#›</a:t>
            </a:fld>
            <a:endParaRPr lang="zh-TW" altLang="en-US"/>
          </a:p>
        </p:txBody>
      </p:sp>
    </p:spTree>
    <p:extLst>
      <p:ext uri="{BB962C8B-B14F-4D97-AF65-F5344CB8AC3E}">
        <p14:creationId xmlns:p14="http://schemas.microsoft.com/office/powerpoint/2010/main" val="2425647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a:t>
            </a:fld>
            <a:endParaRPr lang="zh-TW" altLang="en-US"/>
          </a:p>
        </p:txBody>
      </p:sp>
    </p:spTree>
    <p:extLst>
      <p:ext uri="{BB962C8B-B14F-4D97-AF65-F5344CB8AC3E}">
        <p14:creationId xmlns:p14="http://schemas.microsoft.com/office/powerpoint/2010/main" val="1549596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10</a:t>
            </a:fld>
            <a:endParaRPr lang="zh-TW" altLang="en-US"/>
          </a:p>
        </p:txBody>
      </p:sp>
    </p:spTree>
    <p:extLst>
      <p:ext uri="{BB962C8B-B14F-4D97-AF65-F5344CB8AC3E}">
        <p14:creationId xmlns:p14="http://schemas.microsoft.com/office/powerpoint/2010/main" val="3835199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11</a:t>
            </a:fld>
            <a:endParaRPr lang="zh-TW" altLang="en-US"/>
          </a:p>
        </p:txBody>
      </p:sp>
    </p:spTree>
    <p:extLst>
      <p:ext uri="{BB962C8B-B14F-4D97-AF65-F5344CB8AC3E}">
        <p14:creationId xmlns:p14="http://schemas.microsoft.com/office/powerpoint/2010/main" val="20018475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12</a:t>
            </a:fld>
            <a:endParaRPr lang="zh-TW" altLang="en-US"/>
          </a:p>
        </p:txBody>
      </p:sp>
    </p:spTree>
    <p:extLst>
      <p:ext uri="{BB962C8B-B14F-4D97-AF65-F5344CB8AC3E}">
        <p14:creationId xmlns:p14="http://schemas.microsoft.com/office/powerpoint/2010/main" val="29101980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13</a:t>
            </a:fld>
            <a:endParaRPr lang="zh-TW" altLang="en-US"/>
          </a:p>
        </p:txBody>
      </p:sp>
    </p:spTree>
    <p:extLst>
      <p:ext uri="{BB962C8B-B14F-4D97-AF65-F5344CB8AC3E}">
        <p14:creationId xmlns:p14="http://schemas.microsoft.com/office/powerpoint/2010/main" val="3777451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MANOVA</a:t>
            </a:r>
            <a:r>
              <a:rPr lang="zh-TW" altLang="en-US" dirty="0" smtClean="0"/>
              <a:t>結果表明，導航輔助裝置可靠性（</a:t>
            </a:r>
            <a:r>
              <a:rPr lang="en-US" altLang="zh-TW" dirty="0" smtClean="0"/>
              <a:t>F</a:t>
            </a:r>
            <a:r>
              <a:rPr lang="zh-TW" altLang="en-US" dirty="0" smtClean="0"/>
              <a:t>（</a:t>
            </a:r>
            <a:r>
              <a:rPr lang="en-US" altLang="zh-TW" dirty="0" smtClean="0"/>
              <a:t>6,106</a:t>
            </a:r>
            <a:r>
              <a:rPr lang="zh-TW" altLang="en-US" dirty="0" smtClean="0"/>
              <a:t>）</a:t>
            </a:r>
            <a:r>
              <a:rPr lang="en-US" altLang="zh-TW" dirty="0" smtClean="0"/>
              <a:t>= 3.99</a:t>
            </a:r>
            <a:r>
              <a:rPr lang="zh-TW" altLang="en-US" dirty="0" smtClean="0"/>
              <a:t>，</a:t>
            </a:r>
            <a:r>
              <a:rPr lang="en-US" altLang="zh-TW" dirty="0" smtClean="0"/>
              <a:t>p = 0.0012</a:t>
            </a:r>
            <a:r>
              <a:rPr lang="zh-TW" altLang="en-US" dirty="0" smtClean="0"/>
              <a:t>）對性能指標有重大影響，包括速度偏差和駕駛錯誤。助航器類型沒有明顯的主要影響，也沒有交互作用</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14</a:t>
            </a:fld>
            <a:endParaRPr lang="zh-TW" altLang="en-US"/>
          </a:p>
        </p:txBody>
      </p:sp>
    </p:spTree>
    <p:extLst>
      <p:ext uri="{BB962C8B-B14F-4D97-AF65-F5344CB8AC3E}">
        <p14:creationId xmlns:p14="http://schemas.microsoft.com/office/powerpoint/2010/main" val="11954732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目標之一是評估實驗過程中信任的潛在下降。</a:t>
            </a:r>
            <a:endParaRPr lang="en-US" altLang="zh-TW" sz="1200" dirty="0" smtClean="0">
              <a:latin typeface="微軟正黑體" panose="020B0604030504040204" pitchFamily="34" charset="-120"/>
              <a:ea typeface="微軟正黑體" panose="020B0604030504040204" pitchFamily="34" charset="-120"/>
            </a:endParaRPr>
          </a:p>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17</a:t>
            </a:fld>
            <a:endParaRPr lang="zh-TW" altLang="en-US"/>
          </a:p>
        </p:txBody>
      </p:sp>
    </p:spTree>
    <p:extLst>
      <p:ext uri="{BB962C8B-B14F-4D97-AF65-F5344CB8AC3E}">
        <p14:creationId xmlns:p14="http://schemas.microsoft.com/office/powerpoint/2010/main" val="1132090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a:t>
            </a:fld>
            <a:endParaRPr lang="zh-TW" altLang="en-US"/>
          </a:p>
        </p:txBody>
      </p:sp>
    </p:spTree>
    <p:extLst>
      <p:ext uri="{BB962C8B-B14F-4D97-AF65-F5344CB8AC3E}">
        <p14:creationId xmlns:p14="http://schemas.microsoft.com/office/powerpoint/2010/main" val="392410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3</a:t>
            </a:fld>
            <a:endParaRPr lang="zh-TW" altLang="en-US"/>
          </a:p>
        </p:txBody>
      </p:sp>
    </p:spTree>
    <p:extLst>
      <p:ext uri="{BB962C8B-B14F-4D97-AF65-F5344CB8AC3E}">
        <p14:creationId xmlns:p14="http://schemas.microsoft.com/office/powerpoint/2010/main" val="2358715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4</a:t>
            </a:fld>
            <a:endParaRPr lang="zh-TW" altLang="en-US"/>
          </a:p>
        </p:txBody>
      </p:sp>
    </p:spTree>
    <p:extLst>
      <p:ext uri="{BB962C8B-B14F-4D97-AF65-F5344CB8AC3E}">
        <p14:creationId xmlns:p14="http://schemas.microsoft.com/office/powerpoint/2010/main" val="1651356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5</a:t>
            </a:fld>
            <a:endParaRPr lang="zh-TW" altLang="en-US"/>
          </a:p>
        </p:txBody>
      </p:sp>
    </p:spTree>
    <p:extLst>
      <p:ext uri="{BB962C8B-B14F-4D97-AF65-F5344CB8AC3E}">
        <p14:creationId xmlns:p14="http://schemas.microsoft.com/office/powerpoint/2010/main" val="1681804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6</a:t>
            </a:fld>
            <a:endParaRPr lang="zh-TW" altLang="en-US"/>
          </a:p>
        </p:txBody>
      </p:sp>
    </p:spTree>
    <p:extLst>
      <p:ext uri="{BB962C8B-B14F-4D97-AF65-F5344CB8AC3E}">
        <p14:creationId xmlns:p14="http://schemas.microsoft.com/office/powerpoint/2010/main" val="600357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7</a:t>
            </a:fld>
            <a:endParaRPr lang="zh-TW" altLang="en-US"/>
          </a:p>
        </p:txBody>
      </p:sp>
    </p:spTree>
    <p:extLst>
      <p:ext uri="{BB962C8B-B14F-4D97-AF65-F5344CB8AC3E}">
        <p14:creationId xmlns:p14="http://schemas.microsoft.com/office/powerpoint/2010/main" val="2228732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8</a:t>
            </a:fld>
            <a:endParaRPr lang="zh-TW" altLang="en-US"/>
          </a:p>
        </p:txBody>
      </p:sp>
    </p:spTree>
    <p:extLst>
      <p:ext uri="{BB962C8B-B14F-4D97-AF65-F5344CB8AC3E}">
        <p14:creationId xmlns:p14="http://schemas.microsoft.com/office/powerpoint/2010/main" val="1047163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9</a:t>
            </a:fld>
            <a:endParaRPr lang="zh-TW" altLang="en-US"/>
          </a:p>
        </p:txBody>
      </p:sp>
    </p:spTree>
    <p:extLst>
      <p:ext uri="{BB962C8B-B14F-4D97-AF65-F5344CB8AC3E}">
        <p14:creationId xmlns:p14="http://schemas.microsoft.com/office/powerpoint/2010/main" val="2373896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7A3A519-8A52-4BDD-9211-1C8A58154E68}" type="datetime1">
              <a:rPr lang="zh-TW" altLang="en-US" smtClean="0"/>
              <a:t>2021/4/1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743469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9349DA1-5841-4617-9937-B37F95958C5D}" type="datetime1">
              <a:rPr lang="zh-TW" altLang="en-US" smtClean="0"/>
              <a:t>2021/4/1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357725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7A8E3B5-8749-4012-B107-7C3C6A8BFAB4}" type="datetime1">
              <a:rPr lang="zh-TW" altLang="en-US" smtClean="0"/>
              <a:t>2021/4/1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91990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CFF7494-9D27-49D6-9351-67B65D29E31D}" type="datetime1">
              <a:rPr lang="zh-TW" altLang="en-US" smtClean="0"/>
              <a:t>2021/4/1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0871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D0D1E7D5-0976-4796-9765-58105D376875}" type="datetime1">
              <a:rPr lang="zh-TW" altLang="en-US" smtClean="0"/>
              <a:t>2021/4/1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8981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16DE8285-DCD1-4876-AAE7-3BD57981D6D5}" type="datetime1">
              <a:rPr lang="zh-TW" altLang="en-US" smtClean="0"/>
              <a:t>2021/4/1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598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29E1D2D1-AF21-4212-8A69-8758931022CC}" type="datetime1">
              <a:rPr lang="zh-TW" altLang="en-US" smtClean="0"/>
              <a:t>2021/4/1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67447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FCC5EB76-F1B5-49C4-8E51-AFF1AAFCC4AF}" type="datetime1">
              <a:rPr lang="zh-TW" altLang="en-US" smtClean="0"/>
              <a:t>2021/4/1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38703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7BB382C-97CE-4A72-AC42-25D7B4704D47}" type="datetime1">
              <a:rPr lang="zh-TW" altLang="en-US" smtClean="0"/>
              <a:t>2021/4/1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48496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F429AE0-5A57-44D9-B3EE-4EBE583EDB38}" type="datetime1">
              <a:rPr lang="zh-TW" altLang="en-US" smtClean="0"/>
              <a:t>2021/4/1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73045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44B9DE8-5D67-4396-BF3F-11F17130E7B9}" type="datetime1">
              <a:rPr lang="zh-TW" altLang="en-US" smtClean="0"/>
              <a:t>2021/4/1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7839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F964E6-7141-459D-BBC2-C54153996826}" type="datetime1">
              <a:rPr lang="zh-TW" altLang="en-US" smtClean="0"/>
              <a:t>2021/4/1</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221299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fld id="{044FB8EC-8959-441E-ADB3-308DB1B5389D}" type="slidenum">
              <a:rPr lang="zh-TW" altLang="en-US" smtClean="0"/>
              <a:t>1</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3352747599"/>
              </p:ext>
            </p:extLst>
          </p:nvPr>
        </p:nvGraphicFramePr>
        <p:xfrm>
          <a:off x="390842" y="239770"/>
          <a:ext cx="11238866" cy="6197156"/>
        </p:xfrm>
        <a:graphic>
          <a:graphicData uri="http://schemas.openxmlformats.org/drawingml/2006/table">
            <a:tbl>
              <a:tblPr firstRow="1" firstCol="1" bandRow="1">
                <a:tableStyleId>{5C22544A-7EE6-4342-B048-85BDC9FD1C3A}</a:tableStyleId>
              </a:tblPr>
              <a:tblGrid>
                <a:gridCol w="2623584"/>
                <a:gridCol w="2157333"/>
                <a:gridCol w="3886516"/>
                <a:gridCol w="2571433"/>
              </a:tblGrid>
              <a:tr h="556018">
                <a:tc>
                  <a:txBody>
                    <a:bodyPr/>
                    <a:lstStyle/>
                    <a:p>
                      <a:pPr>
                        <a:spcAft>
                          <a:spcPts val="0"/>
                        </a:spcAft>
                      </a:pPr>
                      <a:r>
                        <a:rPr lang="zh-TW" sz="1800" kern="100" dirty="0">
                          <a:effectLst/>
                          <a:latin typeface="微軟正黑體" panose="020B0604030504040204" pitchFamily="34" charset="-120"/>
                          <a:ea typeface="微軟正黑體" panose="020B0604030504040204" pitchFamily="34" charset="-120"/>
                        </a:rPr>
                        <a:t>題目</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zh-TW" sz="1800" kern="100" dirty="0" smtClean="0">
                          <a:effectLst/>
                          <a:latin typeface="微軟正黑體" panose="020B0604030504040204" pitchFamily="34" charset="-120"/>
                          <a:ea typeface="微軟正黑體" panose="020B0604030504040204" pitchFamily="34" charset="-120"/>
                        </a:rPr>
                        <a:t>作者</a:t>
                      </a:r>
                      <a:r>
                        <a:rPr lang="en-US" altLang="zh-TW" sz="1800" kern="100" dirty="0" smtClean="0">
                          <a:effectLst/>
                          <a:latin typeface="微軟正黑體" panose="020B0604030504040204" pitchFamily="34" charset="-120"/>
                          <a:ea typeface="微軟正黑體" panose="020B0604030504040204" pitchFamily="34" charset="-120"/>
                        </a:rPr>
                        <a:t>/</a:t>
                      </a:r>
                      <a:r>
                        <a:rPr lang="zh-TW" sz="1800" kern="100" dirty="0" smtClean="0">
                          <a:effectLst/>
                          <a:latin typeface="微軟正黑體" panose="020B0604030504040204" pitchFamily="34" charset="-120"/>
                          <a:ea typeface="微軟正黑體" panose="020B0604030504040204" pitchFamily="34" charset="-120"/>
                        </a:rPr>
                        <a:t>期刊</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sz="1800" kern="100" dirty="0">
                          <a:effectLst/>
                          <a:latin typeface="微軟正黑體" panose="020B0604030504040204" pitchFamily="34" charset="-120"/>
                          <a:ea typeface="微軟正黑體" panose="020B0604030504040204" pitchFamily="34" charset="-120"/>
                        </a:rPr>
                        <a:t> </a:t>
                      </a:r>
                      <a:r>
                        <a:rPr lang="zh-TW" altLang="en-US" sz="1800" kern="100" dirty="0" smtClean="0">
                          <a:effectLst/>
                          <a:latin typeface="微軟正黑體" panose="020B0604030504040204" pitchFamily="34" charset="-120"/>
                          <a:ea typeface="微軟正黑體" panose="020B0604030504040204" pitchFamily="34" charset="-120"/>
                        </a:rPr>
                        <a:t>摘要</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sz="1800" kern="100">
                          <a:effectLst/>
                          <a:latin typeface="微軟正黑體" panose="020B0604030504040204" pitchFamily="34" charset="-120"/>
                          <a:ea typeface="微軟正黑體" panose="020B0604030504040204" pitchFamily="34" charset="-120"/>
                        </a:rPr>
                        <a:t>Keywords</a:t>
                      </a:r>
                      <a:endParaRPr lang="zh-TW" sz="1800" kern="100">
                        <a:effectLst/>
                        <a:latin typeface="微軟正黑體" panose="020B0604030504040204" pitchFamily="34" charset="-120"/>
                        <a:ea typeface="微軟正黑體" panose="020B0604030504040204" pitchFamily="34" charset="-120"/>
                      </a:endParaRPr>
                    </a:p>
                    <a:p>
                      <a:pPr>
                        <a:spcAft>
                          <a:spcPts val="0"/>
                        </a:spcAft>
                      </a:pPr>
                      <a:r>
                        <a:rPr lang="en-US" sz="1800" kern="100">
                          <a:effectLst/>
                          <a:latin typeface="微軟正黑體" panose="020B0604030504040204" pitchFamily="34" charset="-120"/>
                          <a:ea typeface="微軟正黑體" panose="020B0604030504040204" pitchFamily="34" charset="-120"/>
                        </a:rPr>
                        <a:t> </a:t>
                      </a:r>
                      <a:endParaRPr lang="zh-TW" sz="18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r h="5641138">
                <a:tc>
                  <a:txBody>
                    <a:bodyPr/>
                    <a:lstStyle/>
                    <a:p>
                      <a:pPr>
                        <a:spcAft>
                          <a:spcPts val="0"/>
                        </a:spcAft>
                      </a:pPr>
                      <a:r>
                        <a:rPr lang="en-US" sz="1800" kern="100" dirty="0" smtClean="0">
                          <a:effectLst/>
                          <a:latin typeface="微軟正黑體" panose="020B0604030504040204" pitchFamily="34" charset="-120"/>
                          <a:ea typeface="微軟正黑體" panose="020B0604030504040204" pitchFamily="34" charset="-120"/>
                        </a:rPr>
                        <a:t>The effects of errors on system trust, self-confidence, </a:t>
                      </a:r>
                      <a:br>
                        <a:rPr lang="en-US" sz="1800" kern="100" dirty="0" smtClean="0">
                          <a:effectLst/>
                          <a:latin typeface="微軟正黑體" panose="020B0604030504040204" pitchFamily="34" charset="-120"/>
                          <a:ea typeface="微軟正黑體" panose="020B0604030504040204" pitchFamily="34" charset="-120"/>
                        </a:rPr>
                      </a:br>
                      <a:r>
                        <a:rPr lang="en-US" sz="1800" kern="100" dirty="0" smtClean="0">
                          <a:effectLst/>
                          <a:latin typeface="微軟正黑體" panose="020B0604030504040204" pitchFamily="34" charset="-120"/>
                          <a:ea typeface="微軟正黑體" panose="020B0604030504040204" pitchFamily="34" charset="-120"/>
                        </a:rPr>
                        <a:t>and the allocation of control in route planning</a:t>
                      </a:r>
                    </a:p>
                    <a:p>
                      <a:pPr>
                        <a:spcAft>
                          <a:spcPts val="0"/>
                        </a:spcAft>
                      </a:pPr>
                      <a:r>
                        <a:rPr lang="zh-TW" altLang="en-US" sz="1800" b="1" dirty="0" smtClean="0">
                          <a:latin typeface="微軟正黑體" panose="020B0604030504040204" pitchFamily="34" charset="-120"/>
                          <a:ea typeface="微軟正黑體" panose="020B0604030504040204" pitchFamily="34" charset="-120"/>
                        </a:rPr>
                        <a:t>在路線規劃中，錯誤對系統信任、自信和控制分配的影響</a:t>
                      </a:r>
                      <a:r>
                        <a:rPr lang="en-US" altLang="zh-TW" sz="1800" b="1" dirty="0" smtClean="0">
                          <a:latin typeface="微軟正黑體" panose="020B0604030504040204" pitchFamily="34" charset="-120"/>
                          <a:ea typeface="微軟正黑體" panose="020B0604030504040204" pitchFamily="34" charset="-120"/>
                        </a:rPr>
                        <a:t/>
                      </a:r>
                      <a:br>
                        <a:rPr lang="en-US" altLang="zh-TW" sz="1800" b="1" dirty="0" smtClean="0">
                          <a:latin typeface="微軟正黑體" panose="020B0604030504040204" pitchFamily="34" charset="-120"/>
                          <a:ea typeface="微軟正黑體" panose="020B0604030504040204" pitchFamily="34" charset="-120"/>
                        </a:rPr>
                      </a:b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nl-NL" altLang="zh-TW" dirty="0" smtClean="0"/>
                        <a:t>De Vries, P., Midden, C., &amp; Bouwhuis, D. (2003)</a:t>
                      </a:r>
                      <a:r>
                        <a:rPr lang="en-US" altLang="zh-TW" dirty="0" smtClean="0"/>
                        <a:t>.</a:t>
                      </a:r>
                    </a:p>
                    <a:p>
                      <a:pPr algn="l" fontAlgn="ctr"/>
                      <a:r>
                        <a:rPr lang="en-US" altLang="zh-TW" i="1" dirty="0" smtClean="0"/>
                        <a:t>International Journal of Human-Computer Studies, 58(6), 719-735.</a:t>
                      </a:r>
                      <a:endParaRPr lang="nn-NO" altLang="zh-TW" dirty="0">
                        <a:latin typeface="微軟正黑體" panose="020B0604030504040204" pitchFamily="34" charset="-120"/>
                        <a:ea typeface="微軟正黑體" panose="020B0604030504040204" pitchFamily="34" charset="-120"/>
                      </a:endParaRPr>
                    </a:p>
                  </a:txBody>
                  <a:tcPr marL="68580" marR="68580" marT="0" marB="0">
                    <a:solidFill>
                      <a:schemeClr val="accent6">
                        <a:lumMod val="60000"/>
                        <a:lumOff val="40000"/>
                      </a:schemeClr>
                    </a:solidFill>
                  </a:tcPr>
                </a:tc>
                <a:tc>
                  <a:txBody>
                    <a:bodyPr/>
                    <a:lstStyle/>
                    <a:p>
                      <a:pPr>
                        <a:lnSpc>
                          <a:spcPct val="120000"/>
                        </a:lnSpc>
                        <a:spcAft>
                          <a:spcPts val="0"/>
                        </a:spcAft>
                      </a:pPr>
                      <a:r>
                        <a:rPr lang="en-US" sz="1800" kern="100" dirty="0">
                          <a:effectLst/>
                          <a:latin typeface="微軟正黑體" panose="020B0604030504040204" pitchFamily="34" charset="-120"/>
                          <a:ea typeface="微軟正黑體" panose="020B0604030504040204" pitchFamily="34" charset="-120"/>
                        </a:rPr>
                        <a:t> </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該實驗旨在研究錯誤對控制分配的影響，</a:t>
                      </a:r>
                      <a:r>
                        <a:rPr lang="zh-TW" altLang="en-US" sz="1800" b="0" i="0" kern="1200" dirty="0" smtClean="0">
                          <a:solidFill>
                            <a:schemeClr val="dk1"/>
                          </a:solidFill>
                          <a:effectLst/>
                          <a:latin typeface="微軟正黑體" panose="020B0604030504040204" pitchFamily="34" charset="-120"/>
                          <a:ea typeface="微軟正黑體" panose="020B0604030504040204" pitchFamily="34" charset="-120"/>
                          <a:cs typeface="+mn-cs"/>
                        </a:rPr>
                        <a:t>以及在路線規劃領域中信任和自信的中介作用。</a:t>
                      </a:r>
                      <a:endParaRPr lang="en-US" altLang="zh-TW" sz="1800" b="0" i="0" kern="1200" dirty="0" smtClean="0">
                        <a:solidFill>
                          <a:schemeClr val="dk1"/>
                        </a:solidFill>
                        <a:effectLst/>
                        <a:latin typeface="微軟正黑體" panose="020B0604030504040204" pitchFamily="34" charset="-120"/>
                        <a:ea typeface="微軟正黑體" panose="020B0604030504040204" pitchFamily="34" charset="-120"/>
                        <a:cs typeface="+mn-cs"/>
                      </a:endParaRPr>
                    </a:p>
                    <a:p>
                      <a:pPr>
                        <a:lnSpc>
                          <a:spcPct val="120000"/>
                        </a:lnSpc>
                        <a:spcAft>
                          <a:spcPts val="0"/>
                        </a:spcAft>
                      </a:pPr>
                      <a:r>
                        <a:rPr lang="zh-TW" altLang="en-US" sz="1800" b="0" i="0" kern="1200" dirty="0" smtClean="0">
                          <a:solidFill>
                            <a:schemeClr val="dk1"/>
                          </a:solidFill>
                          <a:effectLst/>
                          <a:latin typeface="微軟正黑體" panose="020B0604030504040204" pitchFamily="34" charset="-120"/>
                          <a:ea typeface="微軟正黑體" panose="020B0604030504040204" pitchFamily="34" charset="-120"/>
                          <a:cs typeface="+mn-cs"/>
                        </a:rPr>
                        <a:t>        以手動方式完成了</a:t>
                      </a:r>
                      <a:r>
                        <a:rPr lang="en-US" altLang="zh-TW" sz="1800" b="0" i="0" kern="1200" dirty="0" smtClean="0">
                          <a:solidFill>
                            <a:schemeClr val="dk1"/>
                          </a:solidFill>
                          <a:effectLst/>
                          <a:latin typeface="微軟正黑體" panose="020B0604030504040204" pitchFamily="34" charset="-120"/>
                          <a:ea typeface="微軟正黑體" panose="020B0604030504040204" pitchFamily="34" charset="-120"/>
                          <a:cs typeface="+mn-cs"/>
                        </a:rPr>
                        <a:t>10</a:t>
                      </a:r>
                      <a:r>
                        <a:rPr lang="zh-TW" altLang="en-US" sz="1800" b="0" i="0" kern="1200" dirty="0" smtClean="0">
                          <a:solidFill>
                            <a:schemeClr val="dk1"/>
                          </a:solidFill>
                          <a:effectLst/>
                          <a:latin typeface="微軟正黑體" panose="020B0604030504040204" pitchFamily="34" charset="-120"/>
                          <a:ea typeface="微軟正黑體" panose="020B0604030504040204" pitchFamily="34" charset="-120"/>
                          <a:cs typeface="+mn-cs"/>
                        </a:rPr>
                        <a:t>條路線計劃試驗，並以自動方式完成了</a:t>
                      </a:r>
                      <a:r>
                        <a:rPr lang="en-US" altLang="zh-TW" sz="1800" b="0" i="0" kern="1200" dirty="0" smtClean="0">
                          <a:solidFill>
                            <a:schemeClr val="dk1"/>
                          </a:solidFill>
                          <a:effectLst/>
                          <a:latin typeface="微軟正黑體" panose="020B0604030504040204" pitchFamily="34" charset="-120"/>
                          <a:ea typeface="微軟正黑體" panose="020B0604030504040204" pitchFamily="34" charset="-120"/>
                          <a:cs typeface="+mn-cs"/>
                        </a:rPr>
                        <a:t>10</a:t>
                      </a:r>
                      <a:r>
                        <a:rPr lang="zh-TW" altLang="en-US" sz="1800" b="0" i="0" kern="1200" dirty="0" smtClean="0">
                          <a:solidFill>
                            <a:schemeClr val="dk1"/>
                          </a:solidFill>
                          <a:effectLst/>
                          <a:latin typeface="微軟正黑體" panose="020B0604030504040204" pitchFamily="34" charset="-120"/>
                          <a:ea typeface="微軟正黑體" panose="020B0604030504040204" pitchFamily="34" charset="-120"/>
                          <a:cs typeface="+mn-cs"/>
                        </a:rPr>
                        <a:t>條路線試驗，使參加者在兩種方式下均能獲得同等的體驗。</a:t>
                      </a:r>
                      <a:endParaRPr lang="en-US" altLang="zh-TW" sz="1800" b="0" i="0" kern="1200" dirty="0" smtClean="0">
                        <a:solidFill>
                          <a:schemeClr val="dk1"/>
                        </a:solidFill>
                        <a:effectLst/>
                        <a:latin typeface="微軟正黑體" panose="020B0604030504040204" pitchFamily="34" charset="-120"/>
                        <a:ea typeface="微軟正黑體" panose="020B0604030504040204" pitchFamily="34" charset="-120"/>
                        <a:cs typeface="+mn-cs"/>
                      </a:endParaRPr>
                    </a:p>
                    <a:p>
                      <a:pPr>
                        <a:lnSpc>
                          <a:spcPct val="120000"/>
                        </a:lnSpc>
                        <a:spcAft>
                          <a:spcPts val="0"/>
                        </a:spcAft>
                      </a:pPr>
                      <a:r>
                        <a:rPr lang="zh-TW" altLang="en-US" sz="1800" b="0" i="0" kern="1200" dirty="0" smtClean="0">
                          <a:solidFill>
                            <a:schemeClr val="dk1"/>
                          </a:solidFill>
                          <a:effectLst/>
                          <a:latin typeface="微軟正黑體" panose="020B0604030504040204" pitchFamily="34" charset="-120"/>
                          <a:ea typeface="微軟正黑體" panose="020B0604030504040204" pitchFamily="34" charset="-120"/>
                          <a:cs typeface="+mn-cs"/>
                        </a:rPr>
                        <a:t>隨後，參與者完成了六次可以自由選擇模式。</a:t>
                      </a:r>
                      <a:endParaRPr lang="en-US" altLang="zh-TW" sz="1800" b="0" i="0" kern="1200" dirty="0" smtClean="0">
                        <a:solidFill>
                          <a:schemeClr val="dk1"/>
                        </a:solidFill>
                        <a:effectLst/>
                        <a:latin typeface="微軟正黑體" panose="020B0604030504040204" pitchFamily="34" charset="-120"/>
                        <a:ea typeface="微軟正黑體" panose="020B0604030504040204" pitchFamily="34" charset="-120"/>
                        <a:cs typeface="+mn-cs"/>
                      </a:endParaRPr>
                    </a:p>
                    <a:p>
                      <a:pPr>
                        <a:lnSpc>
                          <a:spcPct val="120000"/>
                        </a:lnSpc>
                        <a:spcAft>
                          <a:spcPts val="0"/>
                        </a:spcAft>
                      </a:pPr>
                      <a:r>
                        <a:rPr lang="zh-TW" altLang="en-US" sz="1800" b="0" i="0" kern="1200" dirty="0" smtClean="0">
                          <a:solidFill>
                            <a:schemeClr val="dk1"/>
                          </a:solidFill>
                          <a:effectLst/>
                          <a:latin typeface="微軟正黑體" panose="020B0604030504040204" pitchFamily="34" charset="-120"/>
                          <a:ea typeface="微軟正黑體" panose="020B0604030504040204" pitchFamily="34" charset="-120"/>
                          <a:cs typeface="+mn-cs"/>
                        </a:rPr>
                        <a:t>結果表明，與低自動化錯誤相比，高自動化錯誤率降低了系統信任級別。相反，與較低的</a:t>
                      </a:r>
                      <a:r>
                        <a:rPr lang="en-US" altLang="zh-TW" sz="1800" b="0" i="0" kern="1200" dirty="0" smtClean="0">
                          <a:solidFill>
                            <a:schemeClr val="dk1"/>
                          </a:solidFill>
                          <a:effectLst/>
                          <a:latin typeface="微軟正黑體" panose="020B0604030504040204" pitchFamily="34" charset="-120"/>
                          <a:ea typeface="微軟正黑體" panose="020B0604030504040204" pitchFamily="34" charset="-120"/>
                          <a:cs typeface="+mn-cs"/>
                        </a:rPr>
                        <a:t>MER</a:t>
                      </a:r>
                      <a:r>
                        <a:rPr lang="zh-TW" altLang="en-US" sz="1800" b="0" i="0" kern="1200" dirty="0" smtClean="0">
                          <a:solidFill>
                            <a:schemeClr val="dk1"/>
                          </a:solidFill>
                          <a:effectLst/>
                          <a:latin typeface="微軟正黑體" panose="020B0604030504040204" pitchFamily="34" charset="-120"/>
                          <a:ea typeface="微軟正黑體" panose="020B0604030504040204" pitchFamily="34" charset="-120"/>
                          <a:cs typeface="+mn-cs"/>
                        </a:rPr>
                        <a:t>相比，較高的手動錯誤率導致較低的自信心，儘管程度較小。</a:t>
                      </a:r>
                      <a:endParaRPr lang="en-US" altLang="zh-TW" sz="1800" b="0" i="0" kern="1200" dirty="0" smtClean="0">
                        <a:solidFill>
                          <a:schemeClr val="dk1"/>
                        </a:solidFill>
                        <a:effectLst/>
                        <a:latin typeface="微軟正黑體" panose="020B0604030504040204" pitchFamily="34" charset="-120"/>
                        <a:ea typeface="微軟正黑體" panose="020B0604030504040204" pitchFamily="34" charset="-120"/>
                        <a:cs typeface="+mn-cs"/>
                      </a:endParaRPr>
                    </a:p>
                    <a:p>
                      <a:pPr>
                        <a:lnSpc>
                          <a:spcPct val="120000"/>
                        </a:lnSpc>
                        <a:spcAft>
                          <a:spcPts val="0"/>
                        </a:spcAft>
                      </a:pPr>
                      <a:r>
                        <a:rPr lang="zh-TW" altLang="en-US" sz="1800" b="0" i="0" kern="1200" dirty="0" smtClean="0">
                          <a:solidFill>
                            <a:schemeClr val="dk1"/>
                          </a:solidFill>
                          <a:effectLst/>
                          <a:latin typeface="微軟正黑體" panose="020B0604030504040204" pitchFamily="34" charset="-120"/>
                          <a:ea typeface="微軟正黑體" panose="020B0604030504040204" pitchFamily="34" charset="-120"/>
                          <a:cs typeface="+mn-cs"/>
                        </a:rPr>
                        <a:t>信任度和自信度之間的差異可以很好地預測控制權的分配，而且還暗示了對系統能力的信任存在根本偏見。</a:t>
                      </a:r>
                      <a:endParaRPr lang="zh-TW" sz="1800" b="0" i="0"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6">
                        <a:lumMod val="60000"/>
                        <a:lumOff val="40000"/>
                      </a:schemeClr>
                    </a:solidFill>
                  </a:tcPr>
                </a:tc>
                <a:tc>
                  <a:txBody>
                    <a:bodyPr/>
                    <a:lstStyle/>
                    <a:p>
                      <a:pPr>
                        <a:spcAft>
                          <a:spcPts val="0"/>
                        </a:spcAft>
                      </a:pPr>
                      <a:r>
                        <a:rPr lang="en-US" sz="1800" kern="100" dirty="0">
                          <a:effectLst/>
                          <a:latin typeface="微軟正黑體" panose="020B0604030504040204" pitchFamily="34" charset="-120"/>
                          <a:ea typeface="微軟正黑體" panose="020B0604030504040204" pitchFamily="34" charset="-120"/>
                        </a:rPr>
                        <a:t> </a:t>
                      </a:r>
                      <a:r>
                        <a:rPr lang="en-US" altLang="zh-TW" sz="1800" b="0" i="0" kern="1200" dirty="0" smtClean="0">
                          <a:solidFill>
                            <a:schemeClr val="dk1"/>
                          </a:solidFill>
                          <a:effectLst/>
                          <a:latin typeface="+mn-lt"/>
                          <a:ea typeface="+mn-ea"/>
                          <a:cs typeface="+mn-cs"/>
                        </a:rPr>
                        <a:t>System trust</a:t>
                      </a:r>
                    </a:p>
                    <a:p>
                      <a:pPr>
                        <a:lnSpc>
                          <a:spcPct val="125000"/>
                        </a:lnSpc>
                      </a:pPr>
                      <a:r>
                        <a:rPr lang="en-US" altLang="zh-TW" sz="1800" b="0" i="0" kern="1200" dirty="0" smtClean="0">
                          <a:solidFill>
                            <a:schemeClr val="dk1"/>
                          </a:solidFill>
                          <a:effectLst/>
                          <a:latin typeface="+mn-lt"/>
                          <a:ea typeface="+mn-ea"/>
                          <a:cs typeface="+mn-cs"/>
                        </a:rPr>
                        <a:t>Self confidence</a:t>
                      </a:r>
                    </a:p>
                    <a:p>
                      <a:pPr>
                        <a:lnSpc>
                          <a:spcPct val="125000"/>
                        </a:lnSpc>
                      </a:pPr>
                      <a:r>
                        <a:rPr lang="en-US" altLang="zh-TW" sz="1800" b="0" i="0" kern="1200" dirty="0" smtClean="0">
                          <a:solidFill>
                            <a:schemeClr val="dk1"/>
                          </a:solidFill>
                          <a:effectLst/>
                          <a:latin typeface="+mn-lt"/>
                          <a:ea typeface="+mn-ea"/>
                          <a:cs typeface="+mn-cs"/>
                        </a:rPr>
                        <a:t>Control allocation</a:t>
                      </a:r>
                    </a:p>
                    <a:p>
                      <a:pPr>
                        <a:lnSpc>
                          <a:spcPct val="125000"/>
                        </a:lnSpc>
                      </a:pPr>
                      <a:r>
                        <a:rPr lang="en-US" altLang="zh-TW" sz="1800" b="0" i="0" kern="1200" dirty="0" smtClean="0">
                          <a:solidFill>
                            <a:schemeClr val="dk1"/>
                          </a:solidFill>
                          <a:effectLst/>
                          <a:latin typeface="+mn-lt"/>
                          <a:ea typeface="+mn-ea"/>
                          <a:cs typeface="+mn-cs"/>
                        </a:rPr>
                        <a:t>Route planning</a:t>
                      </a:r>
                    </a:p>
                    <a:p>
                      <a:pPr>
                        <a:lnSpc>
                          <a:spcPct val="125000"/>
                        </a:lnSpc>
                      </a:pPr>
                      <a:endParaRPr lang="en-US" altLang="zh-TW" sz="1800" b="0" i="0" kern="1200" dirty="0" smtClean="0">
                        <a:solidFill>
                          <a:schemeClr val="dk1"/>
                        </a:solidFill>
                        <a:effectLst/>
                        <a:latin typeface="微軟正黑體" panose="020B0604030504040204" pitchFamily="34" charset="-120"/>
                        <a:ea typeface="微軟正黑體" panose="020B0604030504040204" pitchFamily="34" charset="-120"/>
                        <a:cs typeface="+mn-cs"/>
                      </a:endParaRPr>
                    </a:p>
                    <a:p>
                      <a:pPr>
                        <a:lnSpc>
                          <a:spcPct val="125000"/>
                        </a:lnSpc>
                      </a:pPr>
                      <a:r>
                        <a:rPr lang="zh-TW" altLang="en-US" sz="1800" b="0" i="0" kern="1200" dirty="0" smtClean="0">
                          <a:solidFill>
                            <a:schemeClr val="dk1"/>
                          </a:solidFill>
                          <a:effectLst/>
                          <a:latin typeface="微軟正黑體" panose="020B0604030504040204" pitchFamily="34" charset="-120"/>
                          <a:ea typeface="微軟正黑體" panose="020B0604030504040204" pitchFamily="34" charset="-120"/>
                          <a:cs typeface="+mn-cs"/>
                        </a:rPr>
                        <a:t>系統信任</a:t>
                      </a:r>
                      <a:endParaRPr lang="en-US" altLang="zh-TW" sz="1800" b="0" i="0" kern="1200" dirty="0" smtClean="0">
                        <a:solidFill>
                          <a:schemeClr val="dk1"/>
                        </a:solidFill>
                        <a:effectLst/>
                        <a:latin typeface="微軟正黑體" panose="020B0604030504040204" pitchFamily="34" charset="-120"/>
                        <a:ea typeface="微軟正黑體" panose="020B0604030504040204" pitchFamily="34" charset="-120"/>
                        <a:cs typeface="+mn-cs"/>
                      </a:endParaRPr>
                    </a:p>
                    <a:p>
                      <a:pPr>
                        <a:lnSpc>
                          <a:spcPct val="125000"/>
                        </a:lnSpc>
                      </a:pPr>
                      <a:r>
                        <a:rPr lang="zh-TW" altLang="en-US" sz="1800" b="0" i="0" kern="1200" dirty="0" smtClean="0">
                          <a:solidFill>
                            <a:schemeClr val="dk1"/>
                          </a:solidFill>
                          <a:effectLst/>
                          <a:latin typeface="微軟正黑體" panose="020B0604030504040204" pitchFamily="34" charset="-120"/>
                          <a:ea typeface="微軟正黑體" panose="020B0604030504040204" pitchFamily="34" charset="-120"/>
                          <a:cs typeface="+mn-cs"/>
                        </a:rPr>
                        <a:t>自信心</a:t>
                      </a:r>
                      <a:endParaRPr lang="en-US" altLang="zh-TW" sz="1800" b="0" i="0" kern="1200" dirty="0" smtClean="0">
                        <a:solidFill>
                          <a:schemeClr val="dk1"/>
                        </a:solidFill>
                        <a:effectLst/>
                        <a:latin typeface="微軟正黑體" panose="020B0604030504040204" pitchFamily="34" charset="-120"/>
                        <a:ea typeface="微軟正黑體" panose="020B0604030504040204" pitchFamily="34" charset="-120"/>
                        <a:cs typeface="+mn-cs"/>
                      </a:endParaRPr>
                    </a:p>
                    <a:p>
                      <a:pPr>
                        <a:lnSpc>
                          <a:spcPct val="125000"/>
                        </a:lnSpc>
                      </a:pPr>
                      <a:r>
                        <a:rPr lang="zh-TW" altLang="en-US" sz="1800" b="0" i="0" kern="1200" dirty="0" smtClean="0">
                          <a:solidFill>
                            <a:schemeClr val="dk1"/>
                          </a:solidFill>
                          <a:effectLst/>
                          <a:latin typeface="微軟正黑體" panose="020B0604030504040204" pitchFamily="34" charset="-120"/>
                          <a:ea typeface="微軟正黑體" panose="020B0604030504040204" pitchFamily="34" charset="-120"/>
                          <a:cs typeface="+mn-cs"/>
                        </a:rPr>
                        <a:t>控制分配</a:t>
                      </a:r>
                      <a:endParaRPr lang="en-US" altLang="zh-TW" sz="1800" b="0" i="0" kern="1200" dirty="0" smtClean="0">
                        <a:solidFill>
                          <a:schemeClr val="dk1"/>
                        </a:solidFill>
                        <a:effectLst/>
                        <a:latin typeface="微軟正黑體" panose="020B0604030504040204" pitchFamily="34" charset="-120"/>
                        <a:ea typeface="微軟正黑體" panose="020B0604030504040204" pitchFamily="34" charset="-120"/>
                        <a:cs typeface="+mn-cs"/>
                      </a:endParaRPr>
                    </a:p>
                    <a:p>
                      <a:pPr>
                        <a:lnSpc>
                          <a:spcPct val="125000"/>
                        </a:lnSpc>
                      </a:pPr>
                      <a:r>
                        <a:rPr lang="zh-TW" altLang="en-US" sz="1800" b="0" i="0" kern="1200" dirty="0" smtClean="0">
                          <a:solidFill>
                            <a:schemeClr val="dk1"/>
                          </a:solidFill>
                          <a:effectLst/>
                          <a:latin typeface="微軟正黑體" panose="020B0604030504040204" pitchFamily="34" charset="-120"/>
                          <a:ea typeface="微軟正黑體" panose="020B0604030504040204" pitchFamily="34" charset="-120"/>
                          <a:cs typeface="+mn-cs"/>
                        </a:rPr>
                        <a:t>路線規劃</a:t>
                      </a:r>
                      <a:endParaRPr lang="en-US" altLang="zh-TW" sz="1800" b="0" i="0"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6">
                        <a:lumMod val="60000"/>
                        <a:lumOff val="40000"/>
                      </a:schemeClr>
                    </a:solidFill>
                  </a:tcPr>
                </a:tc>
              </a:tr>
            </a:tbl>
          </a:graphicData>
        </a:graphic>
      </p:graphicFrame>
    </p:spTree>
    <p:extLst>
      <p:ext uri="{BB962C8B-B14F-4D97-AF65-F5344CB8AC3E}">
        <p14:creationId xmlns:p14="http://schemas.microsoft.com/office/powerpoint/2010/main" val="25721380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6490" y="1288207"/>
            <a:ext cx="10999019" cy="3552558"/>
          </a:xfrm>
        </p:spPr>
        <p:txBody>
          <a:bodyPr>
            <a:noAutofit/>
          </a:bodyPr>
          <a:lstStyle/>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在所有的導航試驗中，</a:t>
            </a:r>
            <a:r>
              <a:rPr lang="zh-TW" altLang="en-US" dirty="0" smtClean="0">
                <a:latin typeface="微軟正黑體" panose="020B0604030504040204" pitchFamily="34" charset="-120"/>
                <a:ea typeface="微軟正黑體" panose="020B0604030504040204" pitchFamily="34" charset="-120"/>
              </a:rPr>
              <a:t>參與者有</a:t>
            </a:r>
            <a:r>
              <a:rPr lang="zh-TW" altLang="en-US" dirty="0">
                <a:latin typeface="微軟正黑體" panose="020B0604030504040204" pitchFamily="34" charset="-120"/>
                <a:ea typeface="微軟正黑體" panose="020B0604030504040204" pitchFamily="34" charset="-120"/>
              </a:rPr>
              <a:t>地圖的</a:t>
            </a:r>
            <a:r>
              <a:rPr lang="zh-TW" altLang="en-US" dirty="0" smtClean="0">
                <a:latin typeface="微軟正黑體" panose="020B0604030504040204" pitchFamily="34" charset="-120"/>
                <a:ea typeface="微軟正黑體" panose="020B0604030504040204" pitchFamily="34" charset="-120"/>
              </a:rPr>
              <a:t>紙本。可以</a:t>
            </a:r>
            <a:r>
              <a:rPr lang="zh-TW" altLang="en-US" dirty="0">
                <a:latin typeface="微軟正黑體" panose="020B0604030504040204" pitchFamily="34" charset="-120"/>
                <a:ea typeface="微軟正黑體" panose="020B0604030504040204" pitchFamily="34" charset="-120"/>
              </a:rPr>
              <a:t>利用地圖在頭腦中評估導航設備提供的路線信息的準確性</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5000"/>
              </a:lnSpc>
              <a:buFont typeface="Arial" panose="020B0604020202020204" pitchFamily="34" charset="0"/>
              <a:buChar char="•"/>
            </a:pPr>
            <a:r>
              <a:rPr lang="zh-TW" altLang="en-US" b="1" dirty="0">
                <a:latin typeface="微軟正黑體" panose="020B0604030504040204" pitchFamily="34" charset="-120"/>
                <a:ea typeface="微軟正黑體" panose="020B0604030504040204" pitchFamily="34" charset="-120"/>
              </a:rPr>
              <a:t>實驗</a:t>
            </a:r>
            <a:r>
              <a:rPr lang="zh-TW" altLang="en-US" b="1" dirty="0" smtClean="0">
                <a:latin typeface="微軟正黑體" panose="020B0604030504040204" pitchFamily="34" charset="-120"/>
                <a:ea typeface="微軟正黑體" panose="020B0604030504040204" pitchFamily="34" charset="-120"/>
              </a:rPr>
              <a:t>者導航指令</a:t>
            </a:r>
            <a:r>
              <a:rPr lang="en-US" altLang="zh-TW" b="1"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一半的</a:t>
            </a:r>
            <a:r>
              <a:rPr lang="zh-TW" altLang="en-US" dirty="0">
                <a:latin typeface="微軟正黑體" panose="020B0604030504040204" pitchFamily="34" charset="-120"/>
                <a:ea typeface="微軟正黑體" panose="020B0604030504040204" pitchFamily="34" charset="-120"/>
              </a:rPr>
              <a:t>參與者接受摩托羅拉</a:t>
            </a:r>
            <a:r>
              <a:rPr lang="en-US" altLang="zh-TW" dirty="0">
                <a:latin typeface="微軟正黑體" panose="020B0604030504040204" pitchFamily="34" charset="-120"/>
                <a:ea typeface="微軟正黑體" panose="020B0604030504040204" pitchFamily="34" charset="-120"/>
              </a:rPr>
              <a:t>T720</a:t>
            </a:r>
            <a:r>
              <a:rPr lang="zh-TW" altLang="en-US" dirty="0">
                <a:latin typeface="微軟正黑體" panose="020B0604030504040204" pitchFamily="34" charset="-120"/>
                <a:ea typeface="微軟正黑體" panose="020B0604030504040204" pitchFamily="34" charset="-120"/>
              </a:rPr>
              <a:t>手機下達​​的導航指令。</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5000"/>
              </a:lnSpc>
              <a:buFont typeface="Arial" panose="020B0604020202020204" pitchFamily="34" charset="0"/>
              <a:buChar char="•"/>
            </a:pPr>
            <a:r>
              <a:rPr lang="zh-TW" altLang="en-US" b="1" dirty="0">
                <a:latin typeface="微軟正黑體" panose="020B0604030504040204" pitchFamily="34" charset="-120"/>
                <a:ea typeface="微軟正黑體" panose="020B0604030504040204" pitchFamily="34" charset="-120"/>
              </a:rPr>
              <a:t>自動輔助設備接收導航</a:t>
            </a:r>
            <a:r>
              <a:rPr lang="zh-TW" altLang="en-US" b="1" dirty="0" smtClean="0">
                <a:latin typeface="微軟正黑體" panose="020B0604030504040204" pitchFamily="34" charset="-120"/>
                <a:ea typeface="微軟正黑體" panose="020B0604030504040204" pitchFamily="34" charset="-120"/>
              </a:rPr>
              <a:t>信息</a:t>
            </a:r>
            <a:r>
              <a:rPr lang="en-US" altLang="zh-TW" b="1"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一半參與者從</a:t>
            </a:r>
            <a:r>
              <a:rPr lang="en-US" altLang="zh-TW" dirty="0" smtClean="0">
                <a:latin typeface="微軟正黑體" panose="020B0604030504040204" pitchFamily="34" charset="-120"/>
                <a:ea typeface="微軟正黑體" panose="020B0604030504040204" pitchFamily="34" charset="-120"/>
              </a:rPr>
              <a:t>IBM</a:t>
            </a:r>
            <a:r>
              <a:rPr lang="zh-TW" altLang="en-US" dirty="0">
                <a:latin typeface="微軟正黑體" panose="020B0604030504040204" pitchFamily="34" charset="-120"/>
                <a:ea typeface="微軟正黑體" panose="020B0604030504040204" pitchFamily="34" charset="-120"/>
              </a:rPr>
              <a:t>筆記本電腦</a:t>
            </a:r>
            <a:r>
              <a:rPr lang="zh-TW" altLang="en-US" dirty="0" smtClean="0">
                <a:latin typeface="微軟正黑體" panose="020B0604030504040204" pitchFamily="34" charset="-120"/>
                <a:ea typeface="微軟正黑體" panose="020B0604030504040204" pitchFamily="34" charset="-120"/>
              </a:rPr>
              <a:t>上獲取導航</a:t>
            </a:r>
            <a:r>
              <a:rPr lang="zh-TW" altLang="en-US" dirty="0">
                <a:latin typeface="微軟正黑體" panose="020B0604030504040204" pitchFamily="34" charset="-120"/>
                <a:ea typeface="微軟正黑體" panose="020B0604030504040204" pitchFamily="34" charset="-120"/>
              </a:rPr>
              <a:t>指令</a:t>
            </a:r>
            <a:r>
              <a:rPr lang="zh-TW" altLang="en-US"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
            </a:r>
            <a:br>
              <a:rPr lang="zh-TW" altLang="en-US" dirty="0">
                <a:latin typeface="微軟正黑體" panose="020B0604030504040204" pitchFamily="34" charset="-120"/>
                <a:ea typeface="微軟正黑體" panose="020B0604030504040204" pitchFamily="34" charset="-120"/>
              </a:rPr>
            </a:b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10</a:t>
            </a:fld>
            <a:endParaRPr lang="zh-TW" altLang="en-US"/>
          </a:p>
        </p:txBody>
      </p:sp>
      <p:sp>
        <p:nvSpPr>
          <p:cNvPr id="8" name="標題 1"/>
          <p:cNvSpPr txBox="1">
            <a:spLocks/>
          </p:cNvSpPr>
          <p:nvPr/>
        </p:nvSpPr>
        <p:spPr>
          <a:xfrm>
            <a:off x="590549" y="0"/>
            <a:ext cx="2620651"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b="1" smtClean="0">
                <a:latin typeface="微軟正黑體" panose="020B0604030504040204" pitchFamily="34" charset="-120"/>
                <a:ea typeface="微軟正黑體" panose="020B0604030504040204" pitchFamily="34" charset="-120"/>
              </a:rPr>
              <a:t>方法</a:t>
            </a:r>
            <a:endParaRPr lang="zh-TW" altLang="en-US" b="1" dirty="0">
              <a:latin typeface="微軟正黑體" panose="020B0604030504040204" pitchFamily="34" charset="-120"/>
              <a:ea typeface="微軟正黑體" panose="020B0604030504040204" pitchFamily="34" charset="-120"/>
            </a:endParaRPr>
          </a:p>
        </p:txBody>
      </p:sp>
      <p:pic>
        <p:nvPicPr>
          <p:cNvPr id="2050" name="Picture 2" descr="https://ars.els-cdn.com/content/image/1-s2.0-S0169814107000789-gr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5950" y="3367000"/>
            <a:ext cx="5086350" cy="3491000"/>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p:nvSpPr>
        <p:spPr>
          <a:xfrm>
            <a:off x="469695" y="4792298"/>
            <a:ext cx="5353050" cy="1323439"/>
          </a:xfrm>
          <a:prstGeom prst="rect">
            <a:avLst/>
          </a:prstGeom>
          <a:ln w="38100">
            <a:solidFill>
              <a:schemeClr val="accent2">
                <a:lumMod val="75000"/>
              </a:schemeClr>
            </a:solidFill>
          </a:ln>
        </p:spPr>
        <p:txBody>
          <a:bodyPr wrap="square">
            <a:spAutoFit/>
          </a:bodyPr>
          <a:lstStyle/>
          <a:p>
            <a:r>
              <a:rPr lang="zh-TW" altLang="en-US" sz="2000" dirty="0">
                <a:latin typeface="微軟正黑體" panose="020B0604030504040204" pitchFamily="34" charset="-120"/>
                <a:ea typeface="微軟正黑體" panose="020B0604030504040204" pitchFamily="34" charset="-120"/>
              </a:rPr>
              <a:t>實驗者會</a:t>
            </a:r>
            <a:r>
              <a:rPr lang="zh-TW" altLang="en-US" sz="2000" dirty="0">
                <a:latin typeface="微軟正黑體" panose="020B0604030504040204" pitchFamily="34" charset="-120"/>
                <a:ea typeface="微軟正黑體" panose="020B0604030504040204" pitchFamily="34" charset="-120"/>
              </a:rPr>
              <a:t>說（或</a:t>
            </a:r>
            <a:r>
              <a:rPr lang="zh-TW" altLang="en-US" sz="2000" dirty="0">
                <a:latin typeface="微軟正黑體" panose="020B0604030504040204" pitchFamily="34" charset="-120"/>
                <a:ea typeface="微軟正黑體" panose="020B0604030504040204" pitchFamily="34" charset="-120"/>
              </a:rPr>
              <a:t>自動輔助設備會</a:t>
            </a:r>
            <a:r>
              <a:rPr lang="zh-TW" altLang="en-US" sz="2000" dirty="0">
                <a:latin typeface="微軟正黑體" panose="020B0604030504040204" pitchFamily="34" charset="-120"/>
                <a:ea typeface="微軟正黑體" panose="020B0604030504040204" pitchFamily="34" charset="-120"/>
              </a:rPr>
              <a:t>顯示一條消息），“現在，向左轉到</a:t>
            </a:r>
            <a:r>
              <a:rPr lang="en-US" altLang="zh-TW" sz="2000" dirty="0">
                <a:latin typeface="微軟正黑體" panose="020B0604030504040204" pitchFamily="34" charset="-120"/>
                <a:ea typeface="微軟正黑體" panose="020B0604030504040204" pitchFamily="34" charset="-120"/>
              </a:rPr>
              <a:t>Cary </a:t>
            </a:r>
            <a:r>
              <a:rPr lang="en-US" altLang="zh-TW" sz="2000" dirty="0">
                <a:latin typeface="微軟正黑體" panose="020B0604030504040204" pitchFamily="34" charset="-120"/>
                <a:ea typeface="微軟正黑體" panose="020B0604030504040204" pitchFamily="34" charset="-120"/>
              </a:rPr>
              <a:t>Rd</a:t>
            </a:r>
            <a:r>
              <a:rPr lang="zh-TW" altLang="en-US"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您的行駛速度應提高到</a:t>
            </a:r>
            <a:r>
              <a:rPr lang="en-US" altLang="zh-TW" sz="2000" dirty="0">
                <a:latin typeface="微軟正黑體" panose="020B0604030504040204" pitchFamily="34" charset="-120"/>
                <a:ea typeface="微軟正黑體" panose="020B0604030504040204" pitchFamily="34" charset="-120"/>
              </a:rPr>
              <a:t>45 </a:t>
            </a:r>
            <a:r>
              <a:rPr lang="zh-TW" altLang="en-US" sz="2000" dirty="0">
                <a:latin typeface="微軟正黑體" panose="020B0604030504040204" pitchFamily="34" charset="-120"/>
                <a:ea typeface="微軟正黑體" panose="020B0604030504040204" pitchFamily="34" charset="-120"/>
              </a:rPr>
              <a:t>英里</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小時”。根據街道指示牌，所有信息均正確無誤</a:t>
            </a:r>
          </a:p>
        </p:txBody>
      </p:sp>
    </p:spTree>
    <p:extLst>
      <p:ext uri="{BB962C8B-B14F-4D97-AF65-F5344CB8AC3E}">
        <p14:creationId xmlns:p14="http://schemas.microsoft.com/office/powerpoint/2010/main" val="283514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6490" y="1288207"/>
            <a:ext cx="5956709" cy="3552558"/>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虛擬的高速公路出口開始行駛</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在郊區行駛以到達預先確定的</a:t>
            </a:r>
            <a:r>
              <a:rPr lang="zh-TW" altLang="en-US" dirty="0" smtClean="0">
                <a:latin typeface="微軟正黑體" panose="020B0604030504040204" pitchFamily="34" charset="-120"/>
                <a:ea typeface="微軟正黑體" panose="020B0604030504040204" pitchFamily="34" charset="-120"/>
              </a:rPr>
              <a:t>目的地</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遵守</a:t>
            </a:r>
            <a:r>
              <a:rPr lang="zh-TW" altLang="en-US" dirty="0">
                <a:latin typeface="微軟正黑體" panose="020B0604030504040204" pitchFamily="34" charset="-120"/>
                <a:ea typeface="微軟正黑體" panose="020B0604030504040204" pitchFamily="34" charset="-120"/>
              </a:rPr>
              <a:t>所有交通標誌，並遵循來自</a:t>
            </a:r>
            <a:r>
              <a:rPr lang="zh-TW" altLang="en-US" dirty="0" smtClean="0">
                <a:latin typeface="微軟正黑體" panose="020B0604030504040204" pitchFamily="34" charset="-120"/>
                <a:ea typeface="微軟正黑體" panose="020B0604030504040204" pitchFamily="34" charset="-120"/>
              </a:rPr>
              <a:t>人或自動化</a:t>
            </a:r>
            <a:r>
              <a:rPr lang="zh-TW" altLang="en-US" dirty="0">
                <a:latin typeface="微軟正黑體" panose="020B0604030504040204" pitchFamily="34" charset="-120"/>
                <a:ea typeface="微軟正黑體" panose="020B0604030504040204" pitchFamily="34" charset="-120"/>
              </a:rPr>
              <a:t>輔助設備的導航輔助信息而不會出現偏差。</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目的地位於距高速公路出口四</a:t>
            </a:r>
            <a:r>
              <a:rPr lang="zh-TW" altLang="en-US" dirty="0" smtClean="0">
                <a:latin typeface="微軟正黑體" panose="020B0604030504040204" pitchFamily="34" charset="-120"/>
                <a:ea typeface="微軟正黑體" panose="020B0604030504040204" pitchFamily="34" charset="-120"/>
              </a:rPr>
              <a:t>個街</a:t>
            </a:r>
            <a:r>
              <a:rPr lang="zh-TW" altLang="en-US" dirty="0">
                <a:latin typeface="微軟正黑體" panose="020B0604030504040204" pitchFamily="34" charset="-120"/>
                <a:ea typeface="微軟正黑體" panose="020B0604030504040204" pitchFamily="34" charset="-120"/>
              </a:rPr>
              <a:t>區的位置。</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道路上有</a:t>
            </a:r>
            <a:r>
              <a:rPr lang="en-US" altLang="zh-TW" dirty="0">
                <a:latin typeface="微軟正黑體" panose="020B0604030504040204" pitchFamily="34" charset="-120"/>
                <a:ea typeface="微軟正黑體" panose="020B0604030504040204" pitchFamily="34" charset="-120"/>
              </a:rPr>
              <a:t>3</a:t>
            </a:r>
            <a:r>
              <a:rPr lang="zh-TW" altLang="en-US" dirty="0">
                <a:latin typeface="微軟正黑體" panose="020B0604030504040204" pitchFamily="34" charset="-120"/>
                <a:ea typeface="微軟正黑體" panose="020B0604030504040204" pitchFamily="34" charset="-120"/>
              </a:rPr>
              <a:t>個站點正在建設中，參與者必須經過</a:t>
            </a:r>
            <a:r>
              <a:rPr lang="en-US" altLang="zh-TW" dirty="0">
                <a:latin typeface="微軟正黑體" panose="020B0604030504040204" pitchFamily="34" charset="-120"/>
                <a:ea typeface="微軟正黑體" panose="020B0604030504040204" pitchFamily="34" charset="-120"/>
              </a:rPr>
              <a:t>5</a:t>
            </a:r>
            <a:r>
              <a:rPr lang="zh-TW" altLang="en-US" dirty="0">
                <a:latin typeface="微軟正黑體" panose="020B0604030504040204" pitchFamily="34" charset="-120"/>
                <a:ea typeface="微軟正黑體" panose="020B0604030504040204" pitchFamily="34" charset="-120"/>
              </a:rPr>
              <a:t>個或更多的轉彎才能到達</a:t>
            </a:r>
            <a:r>
              <a:rPr lang="zh-TW" altLang="en-US" dirty="0" smtClean="0">
                <a:latin typeface="微軟正黑體" panose="020B0604030504040204" pitchFamily="34" charset="-120"/>
                <a:ea typeface="微軟正黑體" panose="020B0604030504040204" pitchFamily="34" charset="-120"/>
              </a:rPr>
              <a:t>目的地</a:t>
            </a: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11</a:t>
            </a:fld>
            <a:endParaRPr lang="zh-TW" altLang="en-US"/>
          </a:p>
        </p:txBody>
      </p:sp>
      <p:sp>
        <p:nvSpPr>
          <p:cNvPr id="8" name="標題 1"/>
          <p:cNvSpPr txBox="1">
            <a:spLocks/>
          </p:cNvSpPr>
          <p:nvPr/>
        </p:nvSpPr>
        <p:spPr>
          <a:xfrm>
            <a:off x="590549" y="0"/>
            <a:ext cx="2620651"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b="1" smtClean="0">
                <a:latin typeface="微軟正黑體" panose="020B0604030504040204" pitchFamily="34" charset="-120"/>
                <a:ea typeface="微軟正黑體" panose="020B0604030504040204" pitchFamily="34" charset="-120"/>
              </a:rPr>
              <a:t>方法</a:t>
            </a:r>
            <a:endParaRPr lang="zh-TW" altLang="en-US" b="1" dirty="0">
              <a:latin typeface="微軟正黑體" panose="020B0604030504040204" pitchFamily="34" charset="-120"/>
              <a:ea typeface="微軟正黑體" panose="020B0604030504040204" pitchFamily="34" charset="-120"/>
            </a:endParaRPr>
          </a:p>
        </p:txBody>
      </p:sp>
      <p:pic>
        <p:nvPicPr>
          <p:cNvPr id="9" name="Picture 2" descr="https://ars.els-cdn.com/content/image/1-s2.0-S0169814107000789-gr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4624" y="2209800"/>
            <a:ext cx="5162550" cy="3543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727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6490" y="1997380"/>
            <a:ext cx="10999019" cy="3552558"/>
          </a:xfrm>
        </p:spPr>
        <p:txBody>
          <a:bodyPr>
            <a:noAutofit/>
          </a:bodyPr>
          <a:lstStyle/>
          <a:p>
            <a:pPr marL="342900" indent="-342900" algn="l">
              <a:lnSpc>
                <a:spcPct val="125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自變量</a:t>
            </a:r>
            <a:r>
              <a:rPr lang="en-US" altLang="zh-TW" dirty="0" smtClean="0">
                <a:latin typeface="微軟正黑體" panose="020B0604030504040204" pitchFamily="34" charset="-120"/>
                <a:ea typeface="微軟正黑體" panose="020B0604030504040204" pitchFamily="34" charset="-120"/>
              </a:rPr>
              <a:t>:1.</a:t>
            </a:r>
            <a:r>
              <a:rPr lang="zh-TW" altLang="en-US" dirty="0" smtClean="0">
                <a:latin typeface="微軟正黑體" panose="020B0604030504040204" pitchFamily="34" charset="-120"/>
                <a:ea typeface="微軟正黑體" panose="020B0604030504040204" pitchFamily="34" charset="-120"/>
              </a:rPr>
              <a:t>操縱</a:t>
            </a:r>
            <a:r>
              <a:rPr lang="zh-TW" altLang="en-US" dirty="0">
                <a:latin typeface="微軟正黑體" panose="020B0604030504040204" pitchFamily="34" charset="-120"/>
                <a:ea typeface="微軟正黑體" panose="020B0604030504040204" pitchFamily="34" charset="-120"/>
              </a:rPr>
              <a:t>的導航信息輔助類型（即人或自動化</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algn="l">
              <a:lnSpc>
                <a:spcPct val="125000"/>
              </a:lnSpc>
            </a:pPr>
            <a:r>
              <a:rPr lang="zh-TW" altLang="en-US" dirty="0" smtClean="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2.</a:t>
            </a:r>
            <a:r>
              <a:rPr lang="zh-TW" altLang="en-US" dirty="0" smtClean="0">
                <a:latin typeface="微軟正黑體" panose="020B0604030504040204" pitchFamily="34" charset="-120"/>
                <a:ea typeface="微軟正黑體" panose="020B0604030504040204" pitchFamily="34" charset="-120"/>
              </a:rPr>
              <a:t>導航</a:t>
            </a:r>
            <a:r>
              <a:rPr lang="zh-TW" altLang="en-US" dirty="0">
                <a:latin typeface="微軟正黑體" panose="020B0604030504040204" pitchFamily="34" charset="-120"/>
                <a:ea typeface="微軟正黑體" panose="020B0604030504040204" pitchFamily="34" charset="-120"/>
              </a:rPr>
              <a:t>輔助性能水平，包括</a:t>
            </a:r>
            <a:r>
              <a:rPr lang="en-US" altLang="zh-TW" dirty="0">
                <a:latin typeface="微軟正黑體" panose="020B0604030504040204" pitchFamily="34" charset="-120"/>
                <a:ea typeface="微軟正黑體" panose="020B0604030504040204" pitchFamily="34" charset="-120"/>
              </a:rPr>
              <a:t>100</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80</a:t>
            </a:r>
            <a:r>
              <a:rPr lang="zh-TW" altLang="en-US" dirty="0">
                <a:latin typeface="微軟正黑體" panose="020B0604030504040204" pitchFamily="34" charset="-120"/>
                <a:ea typeface="微軟正黑體" panose="020B0604030504040204" pitchFamily="34" charset="-120"/>
              </a:rPr>
              <a:t>％和</a:t>
            </a:r>
            <a:r>
              <a:rPr lang="en-US" altLang="zh-TW" dirty="0">
                <a:latin typeface="微軟正黑體" panose="020B0604030504040204" pitchFamily="34" charset="-120"/>
                <a:ea typeface="微軟正黑體" panose="020B0604030504040204" pitchFamily="34" charset="-120"/>
              </a:rPr>
              <a:t>60</a:t>
            </a:r>
            <a:r>
              <a:rPr lang="zh-TW" altLang="en-US" dirty="0">
                <a:latin typeface="微軟正黑體" panose="020B0604030504040204" pitchFamily="34" charset="-120"/>
                <a:ea typeface="微軟正黑體" panose="020B0604030504040204" pitchFamily="34" charset="-120"/>
              </a:rPr>
              <a:t>％的可靠</a:t>
            </a:r>
            <a:r>
              <a:rPr lang="zh-TW" altLang="en-US" dirty="0" smtClean="0">
                <a:latin typeface="微軟正黑體" panose="020B0604030504040204" pitchFamily="34" charset="-120"/>
                <a:ea typeface="微軟正黑體" panose="020B0604030504040204" pitchFamily="34" charset="-120"/>
              </a:rPr>
              <a:t>條件</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5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應變量</a:t>
            </a:r>
            <a:r>
              <a:rPr lang="en-US" altLang="zh-TW"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衡量的是</a:t>
            </a:r>
            <a:r>
              <a:rPr lang="zh-TW" altLang="en-US" dirty="0" smtClean="0">
                <a:latin typeface="微軟正黑體" panose="020B0604030504040204" pitchFamily="34" charset="-120"/>
                <a:ea typeface="微軟正黑體" panose="020B0604030504040204" pitchFamily="34" charset="-120"/>
              </a:rPr>
              <a:t>駕駛對導航輔助</a:t>
            </a:r>
            <a:r>
              <a:rPr lang="zh-TW" altLang="en-US" dirty="0">
                <a:latin typeface="微軟正黑體" panose="020B0604030504040204" pitchFamily="34" charset="-120"/>
                <a:ea typeface="微軟正黑體" panose="020B0604030504040204" pitchFamily="34" charset="-120"/>
              </a:rPr>
              <a:t>建議的遵守程度</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即駕駛員是否遵循導航輔助做出正確的轉彎</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，以及郊區速度控制的一致性</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相對於速限</a:t>
            </a:r>
            <a:r>
              <a:rPr lang="en-US" altLang="zh-TW" dirty="0" smtClean="0">
                <a:latin typeface="微軟正黑體" panose="020B0604030504040204" pitchFamily="34" charset="-120"/>
                <a:ea typeface="微軟正黑體" panose="020B0604030504040204" pitchFamily="34" charset="-120"/>
              </a:rPr>
              <a:t>)</a:t>
            </a:r>
          </a:p>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駕駛員對導航輔助裝置的信任度是通過對初始參與者的信任度期望值進行主觀調查以及在每次試驗結束時進行主觀評估來衡量的</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12</a:t>
            </a:fld>
            <a:endParaRPr lang="zh-TW" altLang="en-US"/>
          </a:p>
        </p:txBody>
      </p:sp>
      <p:sp>
        <p:nvSpPr>
          <p:cNvPr id="8" name="標題 1"/>
          <p:cNvSpPr txBox="1">
            <a:spLocks/>
          </p:cNvSpPr>
          <p:nvPr/>
        </p:nvSpPr>
        <p:spPr>
          <a:xfrm>
            <a:off x="590549" y="0"/>
            <a:ext cx="2620651"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b="1" smtClean="0">
                <a:latin typeface="微軟正黑體" panose="020B0604030504040204" pitchFamily="34" charset="-120"/>
                <a:ea typeface="微軟正黑體" panose="020B0604030504040204" pitchFamily="34" charset="-120"/>
              </a:rPr>
              <a:t>方法</a:t>
            </a:r>
            <a:endParaRPr lang="zh-TW" altLang="en-US"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740041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088559"/>
            <a:ext cx="12213800" cy="769441"/>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758415" y="1387876"/>
            <a:ext cx="10999019" cy="3552558"/>
          </a:xfrm>
        </p:spPr>
        <p:txBody>
          <a:bodyPr>
            <a:noAutofit/>
          </a:bodyPr>
          <a:lstStyle/>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參與者</a:t>
            </a:r>
            <a:r>
              <a:rPr lang="zh-TW" altLang="en-US" dirty="0">
                <a:latin typeface="微軟正黑體" panose="020B0604030504040204" pitchFamily="34" charset="-120"/>
                <a:ea typeface="微軟正黑體" panose="020B0604030504040204" pitchFamily="34" charset="-120"/>
              </a:rPr>
              <a:t>根據先前的個人經驗和期望完成了對自動化援助或人工援助的信任評估。該調查包括兩個問題：（</a:t>
            </a:r>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）您認為自動化輔助裝置在試驗期間的性能如何？（</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）您認為自動輔助裝置在試驗期間會犯多少錯誤？提出了有關</a:t>
            </a:r>
            <a:r>
              <a:rPr lang="zh-TW" altLang="en-US" dirty="0" smtClean="0">
                <a:latin typeface="微軟正黑體" panose="020B0604030504040204" pitchFamily="34" charset="-120"/>
                <a:ea typeface="微軟正黑體" panose="020B0604030504040204" pitchFamily="34" charset="-120"/>
              </a:rPr>
              <a:t>人為幫助</a:t>
            </a:r>
            <a:r>
              <a:rPr lang="zh-TW" altLang="en-US" dirty="0">
                <a:latin typeface="微軟正黑體" panose="020B0604030504040204" pitchFamily="34" charset="-120"/>
                <a:ea typeface="微軟正黑體" panose="020B0604030504040204" pitchFamily="34" charset="-120"/>
              </a:rPr>
              <a:t>的相同</a:t>
            </a:r>
            <a:r>
              <a:rPr lang="zh-TW" altLang="en-US" dirty="0">
                <a:latin typeface="微軟正黑體" panose="020B0604030504040204" pitchFamily="34" charset="-120"/>
                <a:ea typeface="微軟正黑體" panose="020B0604030504040204" pitchFamily="34" charset="-120"/>
              </a:rPr>
              <a:t>問題</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並評估他們認為援助決定可以信任的程度。調查中的兩個問題包括</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5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）“您認為您可以在多大程度上信任</a:t>
            </a:r>
            <a:r>
              <a:rPr lang="zh-TW" altLang="en-US" dirty="0" smtClean="0">
                <a:latin typeface="微軟正黑體" panose="020B0604030504040204" pitchFamily="34" charset="-120"/>
                <a:ea typeface="微軟正黑體" panose="020B0604030504040204" pitchFamily="34" charset="-120"/>
              </a:rPr>
              <a:t>自動化</a:t>
            </a:r>
            <a:r>
              <a:rPr lang="en-US" altLang="zh-TW" dirty="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人員援助</a:t>
            </a:r>
            <a:r>
              <a:rPr lang="zh-TW" altLang="en-US" dirty="0">
                <a:latin typeface="微軟正黑體" panose="020B0604030504040204" pitchFamily="34" charset="-120"/>
                <a:ea typeface="微軟正黑體" panose="020B0604030504040204" pitchFamily="34" charset="-120"/>
              </a:rPr>
              <a:t>的決定？</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5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）“相對於您的績效，您如何評價</a:t>
            </a:r>
            <a:r>
              <a:rPr lang="zh-TW" altLang="en-US" dirty="0" smtClean="0">
                <a:latin typeface="微軟正黑體" panose="020B0604030504040204" pitchFamily="34" charset="-120"/>
                <a:ea typeface="微軟正黑體" panose="020B0604030504040204" pitchFamily="34" charset="-120"/>
              </a:rPr>
              <a:t>自動化</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人員輔助</a:t>
            </a:r>
            <a:r>
              <a:rPr lang="zh-TW" altLang="en-US" dirty="0">
                <a:latin typeface="微軟正黑體" panose="020B0604030504040204" pitchFamily="34" charset="-120"/>
                <a:ea typeface="微軟正黑體" panose="020B0604030504040204" pitchFamily="34" charset="-120"/>
              </a:rPr>
              <a:t>的績效？</a:t>
            </a:r>
            <a:r>
              <a:rPr lang="zh-TW" altLang="en-US" dirty="0" smtClean="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13</a:t>
            </a:fld>
            <a:endParaRPr lang="zh-TW" altLang="en-US"/>
          </a:p>
        </p:txBody>
      </p:sp>
      <p:sp>
        <p:nvSpPr>
          <p:cNvPr id="8" name="標題 1"/>
          <p:cNvSpPr txBox="1">
            <a:spLocks/>
          </p:cNvSpPr>
          <p:nvPr/>
        </p:nvSpPr>
        <p:spPr>
          <a:xfrm>
            <a:off x="590549" y="0"/>
            <a:ext cx="2620651"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b="1" smtClean="0">
                <a:latin typeface="微軟正黑體" panose="020B0604030504040204" pitchFamily="34" charset="-120"/>
                <a:ea typeface="微軟正黑體" panose="020B0604030504040204" pitchFamily="34" charset="-120"/>
              </a:rPr>
              <a:t>方法</a:t>
            </a:r>
            <a:endParaRPr lang="zh-TW" altLang="en-US" b="1" dirty="0">
              <a:latin typeface="微軟正黑體" panose="020B0604030504040204" pitchFamily="34" charset="-120"/>
              <a:ea typeface="微軟正黑體" panose="020B0604030504040204" pitchFamily="34" charset="-120"/>
            </a:endParaRPr>
          </a:p>
        </p:txBody>
      </p:sp>
      <p:sp>
        <p:nvSpPr>
          <p:cNvPr id="2" name="矩形 1"/>
          <p:cNvSpPr/>
          <p:nvPr/>
        </p:nvSpPr>
        <p:spPr>
          <a:xfrm>
            <a:off x="1091790" y="6088559"/>
            <a:ext cx="9738563" cy="769441"/>
          </a:xfrm>
          <a:prstGeom prst="rect">
            <a:avLst/>
          </a:prstGeom>
        </p:spPr>
        <p:txBody>
          <a:bodyPr wrap="none">
            <a:spAutoFit/>
          </a:bodyPr>
          <a:lstStyle/>
          <a:p>
            <a:r>
              <a:rPr lang="en-US" altLang="zh-TW" dirty="0">
                <a:solidFill>
                  <a:srgbClr val="2E2E2E"/>
                </a:solidFill>
                <a:latin typeface="NexusSerif"/>
              </a:rPr>
              <a:t> </a:t>
            </a:r>
            <a:r>
              <a:rPr lang="en-US" altLang="zh-TW" sz="2400" dirty="0" err="1">
                <a:latin typeface="微軟正黑體" panose="020B0604030504040204" pitchFamily="34" charset="-120"/>
                <a:ea typeface="微軟正黑體" panose="020B0604030504040204" pitchFamily="34" charset="-120"/>
              </a:rPr>
              <a:t>Dzindolet</a:t>
            </a:r>
            <a:r>
              <a:rPr lang="en-US" altLang="zh-TW" sz="2400" dirty="0">
                <a:latin typeface="微軟正黑體" panose="020B0604030504040204" pitchFamily="34" charset="-120"/>
                <a:ea typeface="微軟正黑體" panose="020B0604030504040204" pitchFamily="34" charset="-120"/>
              </a:rPr>
              <a:t> et al. (2002</a:t>
            </a:r>
            <a:r>
              <a:rPr lang="en-US" altLang="zh-TW" sz="2400" dirty="0">
                <a:latin typeface="微軟正黑體" panose="020B0604030504040204" pitchFamily="34" charset="-120"/>
                <a:ea typeface="微軟正黑體" panose="020B0604030504040204" pitchFamily="34" charset="-120"/>
              </a:rPr>
              <a:t>)</a:t>
            </a:r>
          </a:p>
          <a:p>
            <a:r>
              <a:rPr lang="zh-TW" altLang="en-US" sz="2000" dirty="0">
                <a:latin typeface="微軟正黑體" panose="020B0604030504040204" pitchFamily="34" charset="-120"/>
                <a:ea typeface="微軟正黑體" panose="020B0604030504040204" pitchFamily="34" charset="-120"/>
              </a:rPr>
              <a:t>信任</a:t>
            </a:r>
            <a:r>
              <a:rPr lang="zh-TW" altLang="en-US" sz="2000" dirty="0">
                <a:latin typeface="微軟正黑體" panose="020B0604030504040204" pitchFamily="34" charset="-120"/>
                <a:ea typeface="微軟正黑體" panose="020B0604030504040204" pitchFamily="34" charset="-120"/>
              </a:rPr>
              <a:t>調查表的</a:t>
            </a:r>
            <a:r>
              <a:rPr lang="zh-TW" altLang="en-US" sz="2000" dirty="0">
                <a:latin typeface="微軟正黑體" panose="020B0604030504040204" pitchFamily="34" charset="-120"/>
                <a:ea typeface="微軟正黑體" panose="020B0604030504040204" pitchFamily="34" charset="-120"/>
              </a:rPr>
              <a:t>改編，</a:t>
            </a:r>
            <a:r>
              <a:rPr lang="zh-TW" altLang="en-US" sz="2000" dirty="0">
                <a:latin typeface="微軟正黑體" panose="020B0604030504040204" pitchFamily="34" charset="-120"/>
                <a:ea typeface="微軟正黑體" panose="020B0604030504040204" pitchFamily="34" charset="-120"/>
              </a:rPr>
              <a:t>用於初始預期評估以及多次連續導航試驗的試用後信任評級表。</a:t>
            </a:r>
            <a:r>
              <a:rPr lang="en-US" altLang="zh-TW" sz="2000" dirty="0">
                <a:latin typeface="微軟正黑體" panose="020B0604030504040204" pitchFamily="34" charset="-120"/>
                <a:ea typeface="微軟正黑體" panose="020B0604030504040204" pitchFamily="34" charset="-120"/>
              </a:rPr>
              <a:t> </a:t>
            </a:r>
            <a:endParaRPr lang="zh-TW" altLang="en-US"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813268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0" y="3497"/>
            <a:ext cx="3072450" cy="698763"/>
          </a:xfrm>
          <a:solidFill>
            <a:schemeClr val="accent2">
              <a:lumMod val="60000"/>
              <a:lumOff val="40000"/>
            </a:schemeClr>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駕駛表現</a:t>
            </a:r>
          </a:p>
        </p:txBody>
      </p:sp>
      <p:sp>
        <p:nvSpPr>
          <p:cNvPr id="3" name="副標題 2"/>
          <p:cNvSpPr>
            <a:spLocks noGrp="1"/>
          </p:cNvSpPr>
          <p:nvPr>
            <p:ph type="subTitle" idx="1"/>
          </p:nvPr>
        </p:nvSpPr>
        <p:spPr>
          <a:xfrm>
            <a:off x="1522885" y="6342153"/>
            <a:ext cx="8951143" cy="503147"/>
          </a:xfrm>
        </p:spPr>
        <p:txBody>
          <a:bodyPr>
            <a:noAutofit/>
          </a:bodyPr>
          <a:lstStyle/>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圖</a:t>
            </a:r>
            <a:r>
              <a:rPr lang="en-US" altLang="zh-TW" dirty="0" smtClean="0">
                <a:latin typeface="微軟正黑體" panose="020B0604030504040204" pitchFamily="34" charset="-120"/>
                <a:ea typeface="微軟正黑體" panose="020B0604030504040204" pitchFamily="34" charset="-120"/>
              </a:rPr>
              <a:t>3.</a:t>
            </a:r>
            <a:r>
              <a:rPr lang="zh-TW" altLang="en-US" dirty="0">
                <a:latin typeface="微軟正黑體" panose="020B0604030504040204" pitchFamily="34" charset="-120"/>
                <a:ea typeface="微軟正黑體" panose="020B0604030504040204" pitchFamily="34" charset="-120"/>
              </a:rPr>
              <a:t>速度控制中針對導航輔助裝置可靠性條件的均方根誤差</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14</a:t>
            </a:fld>
            <a:endParaRPr lang="zh-TW" altLang="en-US" dirty="0"/>
          </a:p>
        </p:txBody>
      </p:sp>
      <p:sp>
        <p:nvSpPr>
          <p:cNvPr id="8" name="矩形 7"/>
          <p:cNvSpPr/>
          <p:nvPr/>
        </p:nvSpPr>
        <p:spPr>
          <a:xfrm>
            <a:off x="233539" y="702260"/>
            <a:ext cx="11529836" cy="2492990"/>
          </a:xfrm>
          <a:prstGeom prst="rect">
            <a:avLst/>
          </a:prstGeom>
        </p:spPr>
        <p:txBody>
          <a:bodyPr wrap="square">
            <a:spAutoFit/>
          </a:bodyPr>
          <a:lstStyle/>
          <a:p>
            <a:pPr marL="342900" indent="-342900">
              <a:lnSpc>
                <a:spcPct val="13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導航輔助裝置可靠性（</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6,106</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 3.99</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 = 0.0012</a:t>
            </a:r>
            <a:r>
              <a:rPr lang="zh-TW" altLang="en-US" sz="2400" dirty="0">
                <a:latin typeface="微軟正黑體" panose="020B0604030504040204" pitchFamily="34" charset="-120"/>
                <a:ea typeface="微軟正黑體" panose="020B0604030504040204" pitchFamily="34" charset="-120"/>
              </a:rPr>
              <a:t>）對性能指標有重大影響，包括速度偏差和駕駛錯誤</a:t>
            </a: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導</a:t>
            </a:r>
            <a:r>
              <a:rPr lang="zh-TW" altLang="en-US" sz="2400" dirty="0" smtClean="0">
                <a:latin typeface="微軟正黑體" panose="020B0604030504040204" pitchFamily="34" charset="-120"/>
                <a:ea typeface="微軟正黑體" panose="020B0604030504040204" pitchFamily="34" charset="-120"/>
              </a:rPr>
              <a:t>航</a:t>
            </a:r>
            <a:r>
              <a:rPr lang="zh-TW" altLang="en-US" sz="2400" dirty="0">
                <a:latin typeface="微軟正黑體" panose="020B0604030504040204" pitchFamily="34" charset="-120"/>
                <a:ea typeface="微軟正黑體" panose="020B0604030504040204" pitchFamily="34" charset="-120"/>
              </a:rPr>
              <a:t>器類型</a:t>
            </a:r>
            <a:r>
              <a:rPr lang="zh-TW" altLang="en-US" sz="2400" dirty="0" smtClean="0">
                <a:latin typeface="微軟正黑體" panose="020B0604030504040204" pitchFamily="34" charset="-120"/>
                <a:ea typeface="微軟正黑體" panose="020B0604030504040204" pitchFamily="34" charset="-120"/>
              </a:rPr>
              <a:t>沒有顯著影響</a:t>
            </a:r>
            <a:r>
              <a:rPr lang="zh-TW" altLang="en-US" sz="2400" dirty="0">
                <a:latin typeface="微軟正黑體" panose="020B0604030504040204" pitchFamily="34" charset="-120"/>
                <a:ea typeface="微軟正黑體" panose="020B0604030504040204" pitchFamily="34" charset="-120"/>
              </a:rPr>
              <a:t>，也沒有</a:t>
            </a:r>
            <a:r>
              <a:rPr lang="zh-TW" altLang="en-US" sz="2400" dirty="0" smtClean="0">
                <a:latin typeface="微軟正黑體" panose="020B0604030504040204" pitchFamily="34" charset="-120"/>
                <a:ea typeface="微軟正黑體" panose="020B0604030504040204" pitchFamily="34" charset="-120"/>
              </a:rPr>
              <a:t>交互作用</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rPr>
              <a:t>導航</a:t>
            </a:r>
            <a:r>
              <a:rPr lang="zh-TW" altLang="en-US" sz="2400" dirty="0">
                <a:latin typeface="微軟正黑體" panose="020B0604030504040204" pitchFamily="34" charset="-120"/>
                <a:ea typeface="微軟正黑體" panose="020B0604030504040204" pitchFamily="34" charset="-120"/>
              </a:rPr>
              <a:t>輔助裝置</a:t>
            </a:r>
            <a:r>
              <a:rPr lang="zh-TW" altLang="en-US" sz="2400" b="1" dirty="0">
                <a:latin typeface="微軟正黑體" panose="020B0604030504040204" pitchFamily="34" charset="-120"/>
                <a:ea typeface="微軟正黑體" panose="020B0604030504040204" pitchFamily="34" charset="-120"/>
              </a:rPr>
              <a:t>可靠性對駕駛員速度控制</a:t>
            </a:r>
            <a:r>
              <a:rPr lang="zh-TW" altLang="en-US" sz="2400" dirty="0">
                <a:latin typeface="微軟正黑體" panose="020B0604030504040204" pitchFamily="34" charset="-120"/>
                <a:ea typeface="微軟正黑體" panose="020B0604030504040204" pitchFamily="34" charset="-120"/>
              </a:rPr>
              <a:t>的變化具有顯著</a:t>
            </a:r>
            <a:r>
              <a:rPr lang="zh-TW" altLang="en-US" sz="2400" dirty="0" smtClean="0">
                <a:latin typeface="微軟正黑體" panose="020B0604030504040204" pitchFamily="34" charset="-120"/>
                <a:ea typeface="微軟正黑體" panose="020B0604030504040204" pitchFamily="34" charset="-120"/>
              </a:rPr>
              <a:t>影響</a:t>
            </a:r>
            <a:endParaRPr lang="en-US" altLang="zh-TW" sz="2400" dirty="0" smtClean="0">
              <a:latin typeface="微軟正黑體" panose="020B0604030504040204" pitchFamily="34" charset="-120"/>
              <a:ea typeface="微軟正黑體" panose="020B0604030504040204" pitchFamily="34" charset="-120"/>
            </a:endParaRPr>
          </a:p>
          <a:p>
            <a:pPr>
              <a:lnSpc>
                <a:spcPct val="130000"/>
              </a:lnSpc>
            </a:pPr>
            <a:r>
              <a:rPr lang="zh-TW" altLang="en-US" sz="2400" dirty="0">
                <a:latin typeface="微軟正黑體" panose="020B0604030504040204" pitchFamily="34" charset="-120"/>
                <a:ea typeface="微軟正黑體" panose="020B0604030504040204" pitchFamily="34" charset="-120"/>
              </a:rPr>
              <a:t> </a:t>
            </a:r>
            <a:r>
              <a:rPr lang="zh-TW" altLang="en-US" sz="2400" dirty="0" smtClean="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3,79</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 3.49</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 = 0.0217</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參與者在控制條件下（即電話銷售調查）</a:t>
            </a:r>
            <a:r>
              <a:rPr lang="zh-TW" altLang="en-US" sz="2400" dirty="0" smtClean="0">
                <a:latin typeface="微軟正黑體" panose="020B0604030504040204" pitchFamily="34" charset="-120"/>
                <a:ea typeface="微軟正黑體" panose="020B0604030504040204" pitchFamily="34" charset="-120"/>
              </a:rPr>
              <a:t>進行時</a:t>
            </a:r>
            <a:r>
              <a:rPr lang="zh-TW" altLang="en-US" sz="2400" dirty="0">
                <a:latin typeface="微軟正黑體" panose="020B0604030504040204" pitchFamily="34" charset="-120"/>
                <a:ea typeface="微軟正黑體" panose="020B0604030504040204" pitchFamily="34" charset="-120"/>
              </a:rPr>
              <a:t>，速度差異明顯更大（</a:t>
            </a:r>
            <a:r>
              <a:rPr lang="en-US" altLang="zh-TW" sz="2400" dirty="0">
                <a:latin typeface="微軟正黑體" panose="020B0604030504040204" pitchFamily="34" charset="-120"/>
                <a:ea typeface="微軟正黑體" panose="020B0604030504040204" pitchFamily="34" charset="-120"/>
              </a:rPr>
              <a:t>p</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&lt;0.05</a:t>
            </a:r>
            <a:r>
              <a:rPr lang="zh-TW" altLang="en-US" sz="2400" dirty="0">
                <a:latin typeface="微軟正黑體" panose="020B0604030504040204" pitchFamily="34" charset="-120"/>
                <a:ea typeface="微軟正黑體" panose="020B0604030504040204" pitchFamily="34" charset="-120"/>
              </a:rPr>
              <a:t>）</a:t>
            </a:r>
          </a:p>
        </p:txBody>
      </p:sp>
      <p:pic>
        <p:nvPicPr>
          <p:cNvPr id="1026" name="Picture 2" descr="https://ars.els-cdn.com/content/image/1-s2.0-S0169814107000789-gr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3226" y="3164062"/>
            <a:ext cx="5919680" cy="31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66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駕駛表現</a:t>
            </a:r>
          </a:p>
        </p:txBody>
      </p:sp>
      <p:sp>
        <p:nvSpPr>
          <p:cNvPr id="3" name="副標題 2"/>
          <p:cNvSpPr>
            <a:spLocks noGrp="1"/>
          </p:cNvSpPr>
          <p:nvPr>
            <p:ph type="subTitle" idx="1"/>
          </p:nvPr>
        </p:nvSpPr>
        <p:spPr>
          <a:xfrm>
            <a:off x="1450157" y="6242798"/>
            <a:ext cx="8951143" cy="503147"/>
          </a:xfrm>
        </p:spPr>
        <p:txBody>
          <a:bodyPr>
            <a:noAutofit/>
          </a:bodyPr>
          <a:lstStyle/>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圖</a:t>
            </a:r>
            <a:r>
              <a:rPr lang="en-US" altLang="zh-TW" dirty="0" smtClean="0">
                <a:latin typeface="微軟正黑體" panose="020B0604030504040204" pitchFamily="34" charset="-120"/>
                <a:ea typeface="微軟正黑體" panose="020B0604030504040204" pitchFamily="34" charset="-120"/>
              </a:rPr>
              <a:t>4.</a:t>
            </a:r>
            <a:r>
              <a:rPr lang="zh-TW" altLang="en-US" dirty="0">
                <a:latin typeface="微軟正黑體" panose="020B0604030504040204" pitchFamily="34" charset="-120"/>
                <a:ea typeface="微軟正黑體" panose="020B0604030504040204" pitchFamily="34" charset="-120"/>
              </a:rPr>
              <a:t>各種導航輔助設備可靠性條件下的平均駕駛</a:t>
            </a:r>
            <a:r>
              <a:rPr lang="zh-TW" altLang="en-US" dirty="0" smtClean="0">
                <a:latin typeface="微軟正黑體" panose="020B0604030504040204" pitchFamily="34" charset="-120"/>
                <a:ea typeface="微軟正黑體" panose="020B0604030504040204" pitchFamily="34" charset="-120"/>
              </a:rPr>
              <a:t>錯誤</a:t>
            </a: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15</a:t>
            </a:fld>
            <a:endParaRPr lang="zh-TW" altLang="en-US" dirty="0"/>
          </a:p>
        </p:txBody>
      </p:sp>
      <p:sp>
        <p:nvSpPr>
          <p:cNvPr id="8" name="矩形 7"/>
          <p:cNvSpPr/>
          <p:nvPr/>
        </p:nvSpPr>
        <p:spPr>
          <a:xfrm>
            <a:off x="785988" y="1125734"/>
            <a:ext cx="10872611" cy="1532727"/>
          </a:xfrm>
          <a:prstGeom prst="rect">
            <a:avLst/>
          </a:prstGeom>
        </p:spPr>
        <p:txBody>
          <a:bodyPr wrap="square">
            <a:spAutoFit/>
          </a:bodyPr>
          <a:lstStyle/>
          <a:p>
            <a:pPr marL="342900" indent="-342900">
              <a:lnSpc>
                <a:spcPct val="13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導航輔助裝置</a:t>
            </a:r>
            <a:r>
              <a:rPr lang="zh-TW" altLang="en-US" sz="2400" b="1" dirty="0">
                <a:latin typeface="微軟正黑體" panose="020B0604030504040204" pitchFamily="34" charset="-120"/>
                <a:ea typeface="微軟正黑體" panose="020B0604030504040204" pitchFamily="34" charset="-120"/>
              </a:rPr>
              <a:t>可靠性</a:t>
            </a:r>
            <a:r>
              <a:rPr lang="zh-TW" altLang="en-US" sz="2400" dirty="0">
                <a:latin typeface="微軟正黑體" panose="020B0604030504040204" pitchFamily="34" charset="-120"/>
                <a:ea typeface="微軟正黑體" panose="020B0604030504040204" pitchFamily="34" charset="-120"/>
              </a:rPr>
              <a:t>對</a:t>
            </a:r>
            <a:r>
              <a:rPr lang="zh-TW" altLang="en-US" sz="2400" b="1" dirty="0">
                <a:latin typeface="微軟正黑體" panose="020B0604030504040204" pitchFamily="34" charset="-120"/>
                <a:ea typeface="微軟正黑體" panose="020B0604030504040204" pitchFamily="34" charset="-120"/>
              </a:rPr>
              <a:t>駕駛</a:t>
            </a:r>
            <a:r>
              <a:rPr lang="zh-TW" altLang="en-US" sz="2400" b="1" dirty="0" smtClean="0">
                <a:latin typeface="微軟正黑體" panose="020B0604030504040204" pitchFamily="34" charset="-120"/>
                <a:ea typeface="微軟正黑體" panose="020B0604030504040204" pitchFamily="34" charset="-120"/>
              </a:rPr>
              <a:t>錯誤</a:t>
            </a:r>
            <a:r>
              <a:rPr lang="zh-TW" altLang="en-US" sz="2400" dirty="0" smtClean="0">
                <a:latin typeface="微軟正黑體" panose="020B0604030504040204" pitchFamily="34" charset="-120"/>
                <a:ea typeface="微軟正黑體" panose="020B0604030504040204" pitchFamily="34" charset="-120"/>
              </a:rPr>
              <a:t>有顯著</a:t>
            </a:r>
            <a:r>
              <a:rPr lang="zh-TW" altLang="en-US" sz="2400" dirty="0">
                <a:latin typeface="微軟正黑體" panose="020B0604030504040204" pitchFamily="34" charset="-120"/>
                <a:ea typeface="微軟正黑體" panose="020B0604030504040204" pitchFamily="34" charset="-120"/>
              </a:rPr>
              <a:t>影響（</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3,79</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 5.00</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 = 0.0039</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rPr>
              <a:t>當</a:t>
            </a:r>
            <a:r>
              <a:rPr lang="zh-TW" altLang="en-US" sz="2400" dirty="0">
                <a:latin typeface="微軟正黑體" panose="020B0604030504040204" pitchFamily="34" charset="-120"/>
                <a:ea typeface="微軟正黑體" panose="020B0604030504040204" pitchFamily="34" charset="-120"/>
              </a:rPr>
              <a:t>參加者獲得</a:t>
            </a:r>
            <a:r>
              <a:rPr lang="en-US" altLang="zh-TW" sz="2400" dirty="0">
                <a:latin typeface="微軟正黑體" panose="020B0604030504040204" pitchFamily="34" charset="-120"/>
                <a:ea typeface="微軟正黑體" panose="020B0604030504040204" pitchFamily="34" charset="-120"/>
              </a:rPr>
              <a:t>100</a:t>
            </a:r>
            <a:r>
              <a:rPr lang="zh-TW" altLang="en-US" sz="2400" dirty="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可靠導航，</a:t>
            </a:r>
            <a:r>
              <a:rPr lang="en-US" altLang="zh-TW" sz="2400" dirty="0">
                <a:latin typeface="微軟正黑體" panose="020B0604030504040204" pitchFamily="34" charset="-120"/>
                <a:ea typeface="微軟正黑體" panose="020B0604030504040204" pitchFamily="34" charset="-120"/>
              </a:rPr>
              <a:t>Tukey's test</a:t>
            </a:r>
            <a:r>
              <a:rPr lang="zh-TW" altLang="en-US" sz="2400" dirty="0" smtClean="0">
                <a:latin typeface="微軟正黑體" panose="020B0604030504040204" pitchFamily="34" charset="-120"/>
                <a:ea typeface="微軟正黑體" panose="020B0604030504040204" pitchFamily="34" charset="-120"/>
              </a:rPr>
              <a:t>顯示</a:t>
            </a:r>
            <a:r>
              <a:rPr lang="zh-TW" altLang="en-US" sz="2400" dirty="0">
                <a:latin typeface="微軟正黑體" panose="020B0604030504040204" pitchFamily="34" charset="-120"/>
                <a:ea typeface="微軟正黑體" panose="020B0604030504040204" pitchFamily="34" charset="-120"/>
              </a:rPr>
              <a:t>出明顯更低的駕駛錯誤（</a:t>
            </a:r>
            <a:r>
              <a:rPr lang="en-US" altLang="zh-TW" sz="2400" dirty="0">
                <a:latin typeface="微軟正黑體" panose="020B0604030504040204" pitchFamily="34" charset="-120"/>
                <a:ea typeface="微軟正黑體" panose="020B0604030504040204" pitchFamily="34" charset="-120"/>
              </a:rPr>
              <a:t>p</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&lt;0.05</a:t>
            </a:r>
            <a:r>
              <a:rPr lang="zh-TW" altLang="en-US" sz="2400" dirty="0" smtClean="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p:txBody>
      </p:sp>
      <p:pic>
        <p:nvPicPr>
          <p:cNvPr id="2050" name="Picture 2" descr="https://ars.els-cdn.com/content/image/1-s2.0-S0169814107000789-gr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9900" y="2910035"/>
            <a:ext cx="5753100" cy="3132580"/>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8562975" y="3095863"/>
            <a:ext cx="3095624" cy="1569660"/>
          </a:xfrm>
          <a:prstGeom prst="rect">
            <a:avLst/>
          </a:prstGeom>
        </p:spPr>
        <p:txBody>
          <a:bodyPr wrap="square">
            <a:spAutoFit/>
          </a:bodyPr>
          <a:lstStyle/>
          <a:p>
            <a:r>
              <a:rPr lang="zh-TW" altLang="en-US" sz="2400" dirty="0">
                <a:latin typeface="微軟正黑體" panose="020B0604030504040204" pitchFamily="34" charset="-120"/>
                <a:ea typeface="微軟正黑體" panose="020B0604030504040204" pitchFamily="34" charset="-120"/>
              </a:rPr>
              <a:t>參與者在控制條件下（即電話銷售調查</a:t>
            </a: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速度差異明顯更大（</a:t>
            </a:r>
            <a:r>
              <a:rPr lang="en-US" altLang="zh-TW" sz="2400" dirty="0">
                <a:latin typeface="微軟正黑體" panose="020B0604030504040204" pitchFamily="34" charset="-120"/>
                <a:ea typeface="微軟正黑體" panose="020B0604030504040204" pitchFamily="34" charset="-120"/>
              </a:rPr>
              <a:t>p</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&lt;0.05</a:t>
            </a:r>
            <a:r>
              <a:rPr lang="zh-TW" altLang="en-US" sz="2400" dirty="0">
                <a:latin typeface="微軟正黑體" panose="020B0604030504040204" pitchFamily="34" charset="-120"/>
                <a:ea typeface="微軟正黑體" panose="020B0604030504040204" pitchFamily="34" charset="-120"/>
              </a:rPr>
              <a:t>）</a:t>
            </a:r>
          </a:p>
        </p:txBody>
      </p:sp>
      <p:sp>
        <p:nvSpPr>
          <p:cNvPr id="5" name="矩形 4"/>
          <p:cNvSpPr/>
          <p:nvPr/>
        </p:nvSpPr>
        <p:spPr>
          <a:xfrm>
            <a:off x="6096000" y="2772013"/>
            <a:ext cx="1781175" cy="3270602"/>
          </a:xfrm>
          <a:prstGeom prst="rect">
            <a:avLst/>
          </a:prstGeom>
          <a:noFill/>
          <a:ln w="571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55431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smtClean="0">
                <a:latin typeface="微軟正黑體" panose="020B0604030504040204" pitchFamily="34" charset="-120"/>
                <a:ea typeface="微軟正黑體" panose="020B0604030504040204" pitchFamily="34" charset="-120"/>
              </a:rPr>
              <a:t>駕駛信任</a:t>
            </a:r>
            <a:endParaRPr lang="zh-TW" altLang="en-US" sz="32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1450157" y="6242798"/>
            <a:ext cx="8951143" cy="503147"/>
          </a:xfrm>
        </p:spPr>
        <p:txBody>
          <a:bodyPr>
            <a:noAutofit/>
          </a:bodyPr>
          <a:lstStyle/>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圖</a:t>
            </a:r>
            <a:r>
              <a:rPr lang="en-US" altLang="zh-TW" dirty="0" smtClean="0">
                <a:latin typeface="微軟正黑體" panose="020B0604030504040204" pitchFamily="34" charset="-120"/>
                <a:ea typeface="微軟正黑體" panose="020B0604030504040204" pitchFamily="34" charset="-120"/>
              </a:rPr>
              <a:t>5.</a:t>
            </a:r>
            <a:r>
              <a:rPr lang="zh-TW" altLang="en-US" dirty="0" smtClean="0">
                <a:latin typeface="微軟正黑體" panose="020B0604030504040204" pitchFamily="34" charset="-120"/>
                <a:ea typeface="微軟正黑體" panose="020B0604030504040204" pitchFamily="34" charset="-120"/>
              </a:rPr>
              <a:t> 導航</a:t>
            </a:r>
            <a:r>
              <a:rPr lang="zh-TW" altLang="en-US" dirty="0">
                <a:latin typeface="微軟正黑體" panose="020B0604030504040204" pitchFamily="34" charset="-120"/>
                <a:ea typeface="微軟正黑體" panose="020B0604030504040204" pitchFamily="34" charset="-120"/>
              </a:rPr>
              <a:t>輔助類型的平均初始信任度和錯誤預期分數</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16</a:t>
            </a:fld>
            <a:endParaRPr lang="zh-TW" altLang="en-US" dirty="0"/>
          </a:p>
        </p:txBody>
      </p:sp>
      <p:sp>
        <p:nvSpPr>
          <p:cNvPr id="8" name="矩形 7"/>
          <p:cNvSpPr/>
          <p:nvPr/>
        </p:nvSpPr>
        <p:spPr>
          <a:xfrm>
            <a:off x="785988" y="1125734"/>
            <a:ext cx="10872611" cy="1003223"/>
          </a:xfrm>
          <a:prstGeom prst="rect">
            <a:avLst/>
          </a:prstGeom>
        </p:spPr>
        <p:txBody>
          <a:bodyPr wrap="square">
            <a:spAutoFit/>
          </a:bodyPr>
          <a:lstStyle/>
          <a:p>
            <a:pPr marL="342900" indent="-342900">
              <a:lnSpc>
                <a:spcPct val="130000"/>
              </a:lnSpc>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rPr>
              <a:t>自動化的</a:t>
            </a:r>
            <a:r>
              <a:rPr lang="zh-TW" altLang="en-US" sz="2400" dirty="0">
                <a:latin typeface="微軟正黑體" panose="020B0604030504040204" pitchFamily="34" charset="-120"/>
                <a:ea typeface="微軟正黑體" panose="020B0604030504040204" pitchFamily="34" charset="-120"/>
              </a:rPr>
              <a:t>初始信任期望值明顯更高（</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1,19</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 12.33</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 = 0.0025</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rPr>
              <a:t>更</a:t>
            </a:r>
            <a:r>
              <a:rPr lang="zh-TW" altLang="en-US" sz="2400" dirty="0">
                <a:latin typeface="微軟正黑體" panose="020B0604030504040204" pitchFamily="34" charset="-120"/>
                <a:ea typeface="微軟正黑體" panose="020B0604030504040204" pitchFamily="34" charset="-120"/>
              </a:rPr>
              <a:t>少的期望誤差（</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1,19</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 18.45</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 = 0.0004</a:t>
            </a:r>
            <a:r>
              <a:rPr lang="zh-TW" altLang="en-US" sz="2400" dirty="0">
                <a:latin typeface="微軟正黑體" panose="020B0604030504040204" pitchFamily="34" charset="-120"/>
                <a:ea typeface="微軟正黑體" panose="020B0604030504040204" pitchFamily="34" charset="-120"/>
              </a:rPr>
              <a:t>）。</a:t>
            </a:r>
          </a:p>
        </p:txBody>
      </p:sp>
      <p:pic>
        <p:nvPicPr>
          <p:cNvPr id="3074" name="Picture 2" descr="https://ars.els-cdn.com/content/image/1-s2.0-S0169814107000789-gr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6550" y="3465513"/>
            <a:ext cx="5177694" cy="2506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4599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smtClean="0">
                <a:latin typeface="微軟正黑體" panose="020B0604030504040204" pitchFamily="34" charset="-120"/>
                <a:ea typeface="微軟正黑體" panose="020B0604030504040204" pitchFamily="34" charset="-120"/>
              </a:rPr>
              <a:t>駕駛信任</a:t>
            </a:r>
            <a:endParaRPr lang="zh-TW" altLang="en-US" sz="32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1478732" y="6356350"/>
            <a:ext cx="8951143" cy="503147"/>
          </a:xfrm>
        </p:spPr>
        <p:txBody>
          <a:bodyPr>
            <a:noAutofit/>
          </a:bodyPr>
          <a:lstStyle/>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圖</a:t>
            </a:r>
            <a:r>
              <a:rPr lang="en-US" altLang="zh-TW" dirty="0" smtClean="0">
                <a:latin typeface="微軟正黑體" panose="020B0604030504040204" pitchFamily="34" charset="-120"/>
                <a:ea typeface="微軟正黑體" panose="020B0604030504040204" pitchFamily="34" charset="-120"/>
              </a:rPr>
              <a:t>6.</a:t>
            </a:r>
            <a:r>
              <a:rPr lang="zh-TW" altLang="en-US" dirty="0">
                <a:latin typeface="微軟正黑體" panose="020B0604030504040204" pitchFamily="34" charset="-120"/>
                <a:ea typeface="微軟正黑體" panose="020B0604030504040204" pitchFamily="34" charset="-120"/>
              </a:rPr>
              <a:t>導航輔助設備類型和可靠性交互作用對信任的影響</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17</a:t>
            </a:fld>
            <a:endParaRPr lang="zh-TW" altLang="en-US" dirty="0"/>
          </a:p>
        </p:txBody>
      </p:sp>
      <p:sp>
        <p:nvSpPr>
          <p:cNvPr id="8" name="矩形 7"/>
          <p:cNvSpPr/>
          <p:nvPr/>
        </p:nvSpPr>
        <p:spPr>
          <a:xfrm>
            <a:off x="517997" y="1171002"/>
            <a:ext cx="10872611" cy="2492990"/>
          </a:xfrm>
          <a:prstGeom prst="rect">
            <a:avLst/>
          </a:prstGeom>
        </p:spPr>
        <p:txBody>
          <a:bodyPr wrap="square">
            <a:spAutoFit/>
          </a:bodyPr>
          <a:lstStyle/>
          <a:p>
            <a:pPr marL="342900" indent="-342900">
              <a:lnSpc>
                <a:spcPct val="130000"/>
              </a:lnSpc>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rPr>
              <a:t>導航</a:t>
            </a:r>
            <a:r>
              <a:rPr lang="zh-TW" altLang="en-US" sz="2400" dirty="0">
                <a:latin typeface="微軟正黑體" panose="020B0604030504040204" pitchFamily="34" charset="-120"/>
                <a:ea typeface="微軟正黑體" panose="020B0604030504040204" pitchFamily="34" charset="-120"/>
              </a:rPr>
              <a:t>輔助</a:t>
            </a:r>
            <a:r>
              <a:rPr lang="zh-TW" altLang="en-US" sz="2400" b="1" dirty="0">
                <a:latin typeface="微軟正黑體" panose="020B0604030504040204" pitchFamily="34" charset="-120"/>
                <a:ea typeface="微軟正黑體" panose="020B0604030504040204" pitchFamily="34" charset="-120"/>
              </a:rPr>
              <a:t>可靠性對信任有顯著影響</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3,79</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 19.80</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 &lt;</a:t>
            </a:r>
            <a:r>
              <a:rPr lang="en-US" altLang="zh-TW" sz="2400" dirty="0" smtClean="0">
                <a:latin typeface="微軟正黑體" panose="020B0604030504040204" pitchFamily="34" charset="-120"/>
                <a:ea typeface="微軟正黑體" panose="020B0604030504040204" pitchFamily="34" charset="-120"/>
              </a:rPr>
              <a:t>0.0001</a:t>
            </a:r>
          </a:p>
          <a:p>
            <a:pPr marL="342900" indent="-342900">
              <a:lnSpc>
                <a:spcPct val="130000"/>
              </a:lnSpc>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rPr>
              <a:t>根據</a:t>
            </a:r>
            <a:r>
              <a:rPr lang="en-US" altLang="zh-TW" sz="2400" dirty="0">
                <a:latin typeface="微軟正黑體" panose="020B0604030504040204" pitchFamily="34" charset="-120"/>
                <a:ea typeface="微軟正黑體" panose="020B0604030504040204" pitchFamily="34" charset="-120"/>
              </a:rPr>
              <a:t>Tukey's tests</a:t>
            </a:r>
            <a:r>
              <a:rPr lang="zh-TW" altLang="en-US" sz="2400" dirty="0" smtClean="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100%</a:t>
            </a:r>
            <a:r>
              <a:rPr lang="zh-TW" altLang="en-US" sz="2400" dirty="0">
                <a:latin typeface="微軟正黑體" panose="020B0604030504040204" pitchFamily="34" charset="-120"/>
                <a:ea typeface="微軟正黑體" panose="020B0604030504040204" pitchFamily="34" charset="-120"/>
              </a:rPr>
              <a:t>可靠條件和</a:t>
            </a:r>
            <a:r>
              <a:rPr lang="zh-TW" altLang="en-US" sz="2400" b="1" dirty="0">
                <a:latin typeface="微軟正黑體" panose="020B0604030504040204" pitchFamily="34" charset="-120"/>
                <a:ea typeface="微軟正黑體" panose="020B0604030504040204" pitchFamily="34" charset="-120"/>
              </a:rPr>
              <a:t>初始信任期望的評分顯著高於</a:t>
            </a:r>
            <a:r>
              <a:rPr lang="en-US" altLang="zh-TW" sz="2400" b="1" dirty="0">
                <a:latin typeface="微軟正黑體" panose="020B0604030504040204" pitchFamily="34" charset="-120"/>
                <a:ea typeface="微軟正黑體" panose="020B0604030504040204" pitchFamily="34" charset="-120"/>
              </a:rPr>
              <a:t>80%</a:t>
            </a:r>
            <a:r>
              <a:rPr lang="zh-TW" altLang="en-US" sz="2400" b="1" dirty="0">
                <a:latin typeface="微軟正黑體" panose="020B0604030504040204" pitchFamily="34" charset="-120"/>
                <a:ea typeface="微軟正黑體" panose="020B0604030504040204" pitchFamily="34" charset="-120"/>
              </a:rPr>
              <a:t>和</a:t>
            </a:r>
            <a:r>
              <a:rPr lang="en-US" altLang="zh-TW" sz="2400" b="1" dirty="0">
                <a:latin typeface="微軟正黑體" panose="020B0604030504040204" pitchFamily="34" charset="-120"/>
                <a:ea typeface="微軟正黑體" panose="020B0604030504040204" pitchFamily="34" charset="-120"/>
              </a:rPr>
              <a:t>60%</a:t>
            </a:r>
            <a:r>
              <a:rPr lang="zh-TW" altLang="en-US" sz="2400" dirty="0">
                <a:latin typeface="微軟正黑體" panose="020B0604030504040204" pitchFamily="34" charset="-120"/>
                <a:ea typeface="微軟正黑體" panose="020B0604030504040204" pitchFamily="34" charset="-120"/>
              </a:rPr>
              <a:t>可靠條件的</a:t>
            </a:r>
            <a:r>
              <a:rPr lang="zh-TW" altLang="en-US" sz="2400" dirty="0" smtClean="0">
                <a:latin typeface="微軟正黑體" panose="020B0604030504040204" pitchFamily="34" charset="-120"/>
                <a:ea typeface="微軟正黑體" panose="020B0604030504040204" pitchFamily="34" charset="-120"/>
              </a:rPr>
              <a:t>評分。</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rPr>
              <a:t>當</a:t>
            </a:r>
            <a:r>
              <a:rPr lang="zh-TW" altLang="en-US" sz="2400" dirty="0">
                <a:latin typeface="微軟正黑體" panose="020B0604030504040204" pitchFamily="34" charset="-120"/>
                <a:ea typeface="微軟正黑體" panose="020B0604030504040204" pitchFamily="34" charset="-120"/>
              </a:rPr>
              <a:t>參與者獲得</a:t>
            </a:r>
            <a:r>
              <a:rPr lang="en-US" altLang="zh-TW" sz="2400" b="1" dirty="0">
                <a:latin typeface="微軟正黑體" panose="020B0604030504040204" pitchFamily="34" charset="-120"/>
                <a:ea typeface="微軟正黑體" panose="020B0604030504040204" pitchFamily="34" charset="-120"/>
              </a:rPr>
              <a:t>80%</a:t>
            </a:r>
            <a:r>
              <a:rPr lang="zh-TW" altLang="en-US" sz="2400" b="1" dirty="0">
                <a:latin typeface="微軟正黑體" panose="020B0604030504040204" pitchFamily="34" charset="-120"/>
                <a:ea typeface="微軟正黑體" panose="020B0604030504040204" pitchFamily="34" charset="-120"/>
              </a:rPr>
              <a:t>的可靠</a:t>
            </a:r>
            <a:r>
              <a:rPr lang="zh-TW" altLang="en-US" sz="2400" b="1" dirty="0" smtClean="0">
                <a:latin typeface="微軟正黑體" panose="020B0604030504040204" pitchFamily="34" charset="-120"/>
                <a:ea typeface="微軟正黑體" panose="020B0604030504040204" pitchFamily="34" charset="-120"/>
              </a:rPr>
              <a:t>援助與</a:t>
            </a:r>
            <a:r>
              <a:rPr lang="en-US" altLang="zh-TW" sz="2400" b="1" dirty="0">
                <a:latin typeface="微軟正黑體" panose="020B0604030504040204" pitchFamily="34" charset="-120"/>
                <a:ea typeface="微軟正黑體" panose="020B0604030504040204" pitchFamily="34" charset="-120"/>
              </a:rPr>
              <a:t>60%</a:t>
            </a:r>
            <a:r>
              <a:rPr lang="zh-TW" altLang="en-US" sz="2400" dirty="0">
                <a:latin typeface="微軟正黑體" panose="020B0604030504040204" pitchFamily="34" charset="-120"/>
                <a:ea typeface="微軟正黑體" panose="020B0604030504040204" pitchFamily="34" charset="-120"/>
              </a:rPr>
              <a:t>的可靠援助時</a:t>
            </a:r>
            <a:r>
              <a:rPr lang="zh-TW" altLang="en-US" sz="2400" b="1" dirty="0">
                <a:latin typeface="微軟正黑體" panose="020B0604030504040204" pitchFamily="34" charset="-120"/>
                <a:ea typeface="微軟正黑體" panose="020B0604030504040204" pitchFamily="34" charset="-120"/>
              </a:rPr>
              <a:t>相比</a:t>
            </a:r>
            <a:r>
              <a:rPr lang="zh-TW" altLang="en-US" sz="2400" dirty="0">
                <a:latin typeface="微軟正黑體" panose="020B0604030504040204" pitchFamily="34" charset="-120"/>
                <a:ea typeface="微軟正黑體" panose="020B0604030504040204" pitchFamily="34" charset="-120"/>
              </a:rPr>
              <a:t>，他們的</a:t>
            </a:r>
            <a:r>
              <a:rPr lang="zh-TW" altLang="en-US" sz="2400" b="1" dirty="0">
                <a:latin typeface="微軟正黑體" panose="020B0604030504040204" pitchFamily="34" charset="-120"/>
                <a:ea typeface="微軟正黑體" panose="020B0604030504040204" pitchFamily="34" charset="-120"/>
              </a:rPr>
              <a:t>信任評級分數顯著更高</a:t>
            </a:r>
            <a:r>
              <a:rPr lang="en-US" altLang="zh-TW" sz="2400" dirty="0">
                <a:latin typeface="微軟正黑體" panose="020B0604030504040204" pitchFamily="34" charset="-120"/>
                <a:ea typeface="微軟正黑體" panose="020B0604030504040204" pitchFamily="34" charset="-120"/>
              </a:rPr>
              <a:t>(p&lt;0.05)</a:t>
            </a:r>
            <a:r>
              <a:rPr lang="zh-TW" altLang="en-US" sz="2400" dirty="0">
                <a:latin typeface="微軟正黑體" panose="020B0604030504040204" pitchFamily="34" charset="-120"/>
                <a:ea typeface="微軟正黑體" panose="020B0604030504040204" pitchFamily="34" charset="-120"/>
              </a:rPr>
              <a:t>。</a:t>
            </a:r>
          </a:p>
        </p:txBody>
      </p:sp>
      <p:pic>
        <p:nvPicPr>
          <p:cNvPr id="4098" name="Picture 2" descr="https://ars.els-cdn.com/content/image/1-s2.0-S0169814107000789-gr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3675" y="3680859"/>
            <a:ext cx="5552361" cy="2675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4547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smtClean="0">
                <a:latin typeface="微軟正黑體" panose="020B0604030504040204" pitchFamily="34" charset="-120"/>
                <a:ea typeface="微軟正黑體" panose="020B0604030504040204" pitchFamily="34" charset="-120"/>
              </a:rPr>
              <a:t>駕駛信任</a:t>
            </a:r>
            <a:endParaRPr lang="zh-TW" altLang="en-US" sz="32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907232" y="6304709"/>
            <a:ext cx="9789343" cy="503147"/>
          </a:xfrm>
        </p:spPr>
        <p:txBody>
          <a:bodyPr>
            <a:noAutofit/>
          </a:bodyPr>
          <a:lstStyle/>
          <a:p>
            <a:pPr marL="342900" indent="-342900" algn="l">
              <a:lnSpc>
                <a:spcPct val="120000"/>
              </a:lnSpc>
              <a:buFont typeface="Arial" panose="020B0604020202020204" pitchFamily="34" charset="0"/>
              <a:buChar char="•"/>
            </a:pPr>
            <a:r>
              <a:rPr lang="en-US" altLang="zh-TW" dirty="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Tukey‘s test</a:t>
            </a:r>
            <a:r>
              <a:rPr lang="zh-TW" altLang="en-US" dirty="0">
                <a:latin typeface="微軟正黑體" panose="020B0604030504040204" pitchFamily="34" charset="-120"/>
                <a:ea typeface="微軟正黑體" panose="020B0604030504040204" pitchFamily="34" charset="-120"/>
              </a:rPr>
              <a:t>關於</a:t>
            </a:r>
            <a:r>
              <a:rPr lang="zh-TW" altLang="en-US" dirty="0" smtClean="0">
                <a:latin typeface="微軟正黑體" panose="020B0604030504040204" pitchFamily="34" charset="-120"/>
                <a:ea typeface="微軟正黑體" panose="020B0604030504040204" pitchFamily="34" charset="-120"/>
              </a:rPr>
              <a:t>助</a:t>
            </a:r>
            <a:r>
              <a:rPr lang="zh-TW" altLang="en-US" dirty="0">
                <a:latin typeface="微軟正黑體" panose="020B0604030504040204" pitchFamily="34" charset="-120"/>
                <a:ea typeface="微軟正黑體" panose="020B0604030504040204" pitchFamily="34" charset="-120"/>
              </a:rPr>
              <a:t>導</a:t>
            </a:r>
            <a:r>
              <a:rPr lang="zh-TW" altLang="en-US" dirty="0" smtClean="0">
                <a:latin typeface="微軟正黑體" panose="020B0604030504040204" pitchFamily="34" charset="-120"/>
                <a:ea typeface="微軟正黑體" panose="020B0604030504040204" pitchFamily="34" charset="-120"/>
              </a:rPr>
              <a:t>航</a:t>
            </a:r>
            <a:r>
              <a:rPr lang="zh-TW" altLang="en-US" dirty="0">
                <a:latin typeface="微軟正黑體" panose="020B0604030504040204" pitchFamily="34" charset="-120"/>
                <a:ea typeface="微軟正黑體" panose="020B0604030504040204" pitchFamily="34" charset="-120"/>
              </a:rPr>
              <a:t>類型和</a:t>
            </a:r>
            <a:r>
              <a:rPr lang="zh-TW" altLang="en-US" dirty="0" smtClean="0">
                <a:latin typeface="微軟正黑體" panose="020B0604030504040204" pitchFamily="34" charset="-120"/>
                <a:ea typeface="微軟正黑體" panose="020B0604030504040204" pitchFamily="34" charset="-120"/>
              </a:rPr>
              <a:t>可靠性交互作用</a:t>
            </a:r>
            <a:r>
              <a:rPr lang="zh-TW" altLang="en-US" dirty="0">
                <a:latin typeface="微軟正黑體" panose="020B0604030504040204" pitchFamily="34" charset="-120"/>
                <a:ea typeface="微軟正黑體" panose="020B0604030504040204" pitchFamily="34" charset="-120"/>
              </a:rPr>
              <a:t>的信任等級測試的結果</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18</a:t>
            </a:fld>
            <a:endParaRPr lang="zh-TW" altLang="en-US" dirty="0"/>
          </a:p>
        </p:txBody>
      </p:sp>
      <p:sp>
        <p:nvSpPr>
          <p:cNvPr id="8" name="矩形 7"/>
          <p:cNvSpPr/>
          <p:nvPr/>
        </p:nvSpPr>
        <p:spPr>
          <a:xfrm>
            <a:off x="785988" y="1125734"/>
            <a:ext cx="10872611" cy="523092"/>
          </a:xfrm>
          <a:prstGeom prst="rect">
            <a:avLst/>
          </a:prstGeom>
        </p:spPr>
        <p:txBody>
          <a:bodyPr wrap="square">
            <a:spAutoFit/>
          </a:bodyPr>
          <a:lstStyle/>
          <a:p>
            <a:pPr marL="342900" indent="-342900">
              <a:lnSpc>
                <a:spcPct val="130000"/>
              </a:lnSpc>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rPr>
              <a:t>導</a:t>
            </a:r>
            <a:endParaRPr lang="zh-TW" altLang="en-US" sz="2400" dirty="0">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2770406017"/>
              </p:ext>
            </p:extLst>
          </p:nvPr>
        </p:nvGraphicFramePr>
        <p:xfrm>
          <a:off x="2310527" y="1593262"/>
          <a:ext cx="7490700" cy="4593972"/>
        </p:xfrm>
        <a:graphic>
          <a:graphicData uri="http://schemas.openxmlformats.org/drawingml/2006/table">
            <a:tbl>
              <a:tblPr/>
              <a:tblGrid>
                <a:gridCol w="1248450"/>
                <a:gridCol w="1248450"/>
                <a:gridCol w="1248450"/>
                <a:gridCol w="1248450"/>
                <a:gridCol w="1248450"/>
                <a:gridCol w="1248450"/>
              </a:tblGrid>
              <a:tr h="971247">
                <a:tc gridSpan="3">
                  <a:txBody>
                    <a:bodyPr/>
                    <a:lstStyle/>
                    <a:p>
                      <a:r>
                        <a:rPr lang="en-US" sz="1600" b="1" dirty="0">
                          <a:effectLst/>
                          <a:latin typeface="微軟正黑體" panose="020B0604030504040204" pitchFamily="34" charset="-120"/>
                          <a:ea typeface="微軟正黑體" panose="020B0604030504040204" pitchFamily="34" charset="-120"/>
                        </a:rPr>
                        <a:t>Tukey–Kramer grouping</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a:txBody>
                    <a:bodyPr/>
                    <a:lstStyle/>
                    <a:p>
                      <a:r>
                        <a:rPr lang="en-US" sz="1600" b="1">
                          <a:effectLst/>
                          <a:latin typeface="微軟正黑體" panose="020B0604030504040204" pitchFamily="34" charset="-120"/>
                          <a:ea typeface="微軟正黑體" panose="020B0604030504040204" pitchFamily="34" charset="-120"/>
                        </a:rPr>
                        <a:t>Mean trust ratings</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tcPr>
                </a:tc>
                <a:tc>
                  <a:txBody>
                    <a:bodyPr/>
                    <a:lstStyle/>
                    <a:p>
                      <a:r>
                        <a:rPr lang="en-US" sz="1600" b="1">
                          <a:effectLst/>
                          <a:latin typeface="微軟正黑體" panose="020B0604030504040204" pitchFamily="34" charset="-120"/>
                          <a:ea typeface="微軟正黑體" panose="020B0604030504040204" pitchFamily="34" charset="-120"/>
                        </a:rPr>
                        <a:t>Navigation reliability</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tcPr>
                </a:tc>
                <a:tc>
                  <a:txBody>
                    <a:bodyPr/>
                    <a:lstStyle/>
                    <a:p>
                      <a:r>
                        <a:rPr lang="en-US" sz="1600" b="1">
                          <a:effectLst/>
                          <a:latin typeface="微軟正黑體" panose="020B0604030504040204" pitchFamily="34" charset="-120"/>
                          <a:ea typeface="微軟正黑體" panose="020B0604030504040204" pitchFamily="34" charset="-120"/>
                        </a:rPr>
                        <a:t>Navigation aid type</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tcPr>
                </a:tc>
              </a:tr>
              <a:tr h="512003">
                <a:tc>
                  <a:txBody>
                    <a:bodyPr/>
                    <a:lstStyle/>
                    <a:p>
                      <a:r>
                        <a:rPr lang="en-US" sz="1600" dirty="0">
                          <a:effectLst/>
                          <a:latin typeface="微軟正黑體" panose="020B0604030504040204" pitchFamily="34" charset="-120"/>
                          <a:ea typeface="微軟正黑體" panose="020B0604030504040204" pitchFamily="34" charset="-120"/>
                        </a:rPr>
                        <a:t>A</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endParaRPr lang="zh-TW" altLang="en-US" sz="1600" dirty="0">
                        <a:effectLst/>
                        <a:latin typeface="微軟正黑體" panose="020B0604030504040204" pitchFamily="34" charset="-120"/>
                        <a:ea typeface="微軟正黑體" panose="020B0604030504040204" pitchFamily="34" charset="-120"/>
                      </a:endParaRP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endParaRPr lang="zh-TW" altLang="en-US" sz="1600" dirty="0">
                        <a:effectLst/>
                        <a:latin typeface="微軟正黑體" panose="020B0604030504040204" pitchFamily="34" charset="-120"/>
                        <a:ea typeface="微軟正黑體" panose="020B0604030504040204" pitchFamily="34" charset="-120"/>
                      </a:endParaRP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dirty="0">
                          <a:effectLst/>
                          <a:latin typeface="微軟正黑體" panose="020B0604030504040204" pitchFamily="34" charset="-120"/>
                          <a:ea typeface="微軟正黑體" panose="020B0604030504040204" pitchFamily="34" charset="-120"/>
                        </a:rPr>
                        <a:t>8.8</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dirty="0">
                          <a:effectLst/>
                          <a:latin typeface="微軟正黑體" panose="020B0604030504040204" pitchFamily="34" charset="-120"/>
                          <a:ea typeface="微軟正黑體" panose="020B0604030504040204" pitchFamily="34" charset="-120"/>
                        </a:rPr>
                        <a:t>Initial rating</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dirty="0">
                          <a:effectLst/>
                          <a:latin typeface="微軟正黑體" panose="020B0604030504040204" pitchFamily="34" charset="-120"/>
                          <a:ea typeface="微軟正黑體" panose="020B0604030504040204" pitchFamily="34" charset="-120"/>
                        </a:rPr>
                        <a:t>Automation</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r>
              <a:tr h="512003">
                <a:tc>
                  <a:txBody>
                    <a:bodyPr/>
                    <a:lstStyle/>
                    <a:p>
                      <a:r>
                        <a:rPr lang="en-US" sz="1600" dirty="0">
                          <a:effectLst/>
                          <a:latin typeface="微軟正黑體" panose="020B0604030504040204" pitchFamily="34" charset="-120"/>
                          <a:ea typeface="微軟正黑體" panose="020B0604030504040204" pitchFamily="34" charset="-120"/>
                        </a:rPr>
                        <a:t>A</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endParaRPr lang="zh-TW" altLang="en-US" sz="1600" dirty="0">
                        <a:effectLst/>
                        <a:latin typeface="微軟正黑體" panose="020B0604030504040204" pitchFamily="34" charset="-120"/>
                        <a:ea typeface="微軟正黑體" panose="020B0604030504040204" pitchFamily="34" charset="-120"/>
                      </a:endParaRP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endParaRPr lang="zh-TW" altLang="en-US" sz="1600" dirty="0">
                        <a:effectLst/>
                        <a:latin typeface="微軟正黑體" panose="020B0604030504040204" pitchFamily="34" charset="-120"/>
                        <a:ea typeface="微軟正黑體" panose="020B0604030504040204" pitchFamily="34" charset="-120"/>
                      </a:endParaRP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dirty="0">
                          <a:effectLst/>
                          <a:latin typeface="微軟正黑體" panose="020B0604030504040204" pitchFamily="34" charset="-120"/>
                          <a:ea typeface="微軟正黑體" panose="020B0604030504040204" pitchFamily="34" charset="-120"/>
                        </a:rPr>
                        <a:t>8.5</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dirty="0">
                          <a:effectLst/>
                          <a:latin typeface="微軟正黑體" panose="020B0604030504040204" pitchFamily="34" charset="-120"/>
                          <a:ea typeface="微軟正黑體" panose="020B0604030504040204" pitchFamily="34" charset="-120"/>
                        </a:rPr>
                        <a:t>100%</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dirty="0">
                          <a:effectLst/>
                          <a:latin typeface="微軟正黑體" panose="020B0604030504040204" pitchFamily="34" charset="-120"/>
                          <a:ea typeface="微軟正黑體" panose="020B0604030504040204" pitchFamily="34" charset="-120"/>
                        </a:rPr>
                        <a:t>Automation</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r>
              <a:tr h="355798">
                <a:tc>
                  <a:txBody>
                    <a:bodyPr/>
                    <a:lstStyle/>
                    <a:p>
                      <a:r>
                        <a:rPr lang="en-US" sz="1600">
                          <a:effectLst/>
                          <a:latin typeface="微軟正黑體" panose="020B0604030504040204" pitchFamily="34" charset="-120"/>
                          <a:ea typeface="微軟正黑體" panose="020B0604030504040204" pitchFamily="34" charset="-120"/>
                        </a:rPr>
                        <a:t>A</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a:effectLst/>
                          <a:latin typeface="微軟正黑體" panose="020B0604030504040204" pitchFamily="34" charset="-120"/>
                          <a:ea typeface="微軟正黑體" panose="020B0604030504040204" pitchFamily="34" charset="-120"/>
                        </a:rPr>
                        <a:t>B</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endParaRPr lang="zh-TW" altLang="en-US" sz="1600">
                        <a:effectLst/>
                        <a:latin typeface="微軟正黑體" panose="020B0604030504040204" pitchFamily="34" charset="-120"/>
                        <a:ea typeface="微軟正黑體" panose="020B0604030504040204" pitchFamily="34" charset="-120"/>
                      </a:endParaRP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a:effectLst/>
                          <a:latin typeface="微軟正黑體" panose="020B0604030504040204" pitchFamily="34" charset="-120"/>
                          <a:ea typeface="微軟正黑體" panose="020B0604030504040204" pitchFamily="34" charset="-120"/>
                        </a:rPr>
                        <a:t>8.0</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dirty="0">
                          <a:effectLst/>
                          <a:latin typeface="微軟正黑體" panose="020B0604030504040204" pitchFamily="34" charset="-120"/>
                          <a:ea typeface="微軟正黑體" panose="020B0604030504040204" pitchFamily="34" charset="-120"/>
                        </a:rPr>
                        <a:t>100%</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dirty="0">
                          <a:effectLst/>
                          <a:latin typeface="微軟正黑體" panose="020B0604030504040204" pitchFamily="34" charset="-120"/>
                          <a:ea typeface="微軟正黑體" panose="020B0604030504040204" pitchFamily="34" charset="-120"/>
                        </a:rPr>
                        <a:t>Human</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r>
              <a:tr h="355798">
                <a:tc>
                  <a:txBody>
                    <a:bodyPr/>
                    <a:lstStyle/>
                    <a:p>
                      <a:r>
                        <a:rPr lang="en-US" sz="1600">
                          <a:effectLst/>
                          <a:latin typeface="微軟正黑體" panose="020B0604030504040204" pitchFamily="34" charset="-120"/>
                          <a:ea typeface="微軟正黑體" panose="020B0604030504040204" pitchFamily="34" charset="-120"/>
                        </a:rPr>
                        <a:t>A</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a:effectLst/>
                          <a:latin typeface="微軟正黑體" panose="020B0604030504040204" pitchFamily="34" charset="-120"/>
                          <a:ea typeface="微軟正黑體" panose="020B0604030504040204" pitchFamily="34" charset="-120"/>
                        </a:rPr>
                        <a:t>B</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a:effectLst/>
                          <a:latin typeface="微軟正黑體" panose="020B0604030504040204" pitchFamily="34" charset="-120"/>
                          <a:ea typeface="微軟正黑體" panose="020B0604030504040204" pitchFamily="34" charset="-120"/>
                        </a:rPr>
                        <a:t>C</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a:effectLst/>
                          <a:latin typeface="微軟正黑體" panose="020B0604030504040204" pitchFamily="34" charset="-120"/>
                          <a:ea typeface="微軟正黑體" panose="020B0604030504040204" pitchFamily="34" charset="-120"/>
                        </a:rPr>
                        <a:t>6.95</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dirty="0">
                          <a:effectLst/>
                          <a:latin typeface="微軟正黑體" panose="020B0604030504040204" pitchFamily="34" charset="-120"/>
                          <a:ea typeface="微軟正黑體" panose="020B0604030504040204" pitchFamily="34" charset="-120"/>
                        </a:rPr>
                        <a:t>80%</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dirty="0">
                          <a:effectLst/>
                          <a:latin typeface="微軟正黑體" panose="020B0604030504040204" pitchFamily="34" charset="-120"/>
                          <a:ea typeface="微軟正黑體" panose="020B0604030504040204" pitchFamily="34" charset="-120"/>
                        </a:rPr>
                        <a:t>Human</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r>
              <a:tr h="507319">
                <a:tc>
                  <a:txBody>
                    <a:bodyPr/>
                    <a:lstStyle/>
                    <a:p>
                      <a:r>
                        <a:rPr lang="en-US" sz="1600">
                          <a:effectLst/>
                          <a:latin typeface="微軟正黑體" panose="020B0604030504040204" pitchFamily="34" charset="-120"/>
                          <a:ea typeface="微軟正黑體" panose="020B0604030504040204" pitchFamily="34" charset="-120"/>
                        </a:rPr>
                        <a:t>A</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a:effectLst/>
                          <a:latin typeface="微軟正黑體" panose="020B0604030504040204" pitchFamily="34" charset="-120"/>
                          <a:ea typeface="微軟正黑體" panose="020B0604030504040204" pitchFamily="34" charset="-120"/>
                        </a:rPr>
                        <a:t>B</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a:effectLst/>
                          <a:latin typeface="微軟正黑體" panose="020B0604030504040204" pitchFamily="34" charset="-120"/>
                          <a:ea typeface="微軟正黑體" panose="020B0604030504040204" pitchFamily="34" charset="-120"/>
                        </a:rPr>
                        <a:t>C</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a:effectLst/>
                          <a:latin typeface="微軟正黑體" panose="020B0604030504040204" pitchFamily="34" charset="-120"/>
                          <a:ea typeface="微軟正黑體" panose="020B0604030504040204" pitchFamily="34" charset="-120"/>
                        </a:rPr>
                        <a:t>6.8</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dirty="0">
                          <a:effectLst/>
                          <a:latin typeface="微軟正黑體" panose="020B0604030504040204" pitchFamily="34" charset="-120"/>
                          <a:ea typeface="微軟正黑體" panose="020B0604030504040204" pitchFamily="34" charset="-120"/>
                        </a:rPr>
                        <a:t>Initial rating</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dirty="0">
                          <a:effectLst/>
                          <a:latin typeface="微軟正黑體" panose="020B0604030504040204" pitchFamily="34" charset="-120"/>
                          <a:ea typeface="微軟正黑體" panose="020B0604030504040204" pitchFamily="34" charset="-120"/>
                        </a:rPr>
                        <a:t>Human</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r>
              <a:tr h="512003">
                <a:tc>
                  <a:txBody>
                    <a:bodyPr/>
                    <a:lstStyle/>
                    <a:p>
                      <a:endParaRPr lang="zh-TW" altLang="en-US" sz="1600">
                        <a:effectLst/>
                        <a:latin typeface="微軟正黑體" panose="020B0604030504040204" pitchFamily="34" charset="-120"/>
                        <a:ea typeface="微軟正黑體" panose="020B0604030504040204" pitchFamily="34" charset="-120"/>
                      </a:endParaRP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a:effectLst/>
                          <a:latin typeface="微軟正黑體" panose="020B0604030504040204" pitchFamily="34" charset="-120"/>
                          <a:ea typeface="微軟正黑體" panose="020B0604030504040204" pitchFamily="34" charset="-120"/>
                        </a:rPr>
                        <a:t>B</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a:effectLst/>
                          <a:latin typeface="微軟正黑體" panose="020B0604030504040204" pitchFamily="34" charset="-120"/>
                          <a:ea typeface="微軟正黑體" panose="020B0604030504040204" pitchFamily="34" charset="-120"/>
                        </a:rPr>
                        <a:t>C</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a:effectLst/>
                          <a:latin typeface="微軟正黑體" panose="020B0604030504040204" pitchFamily="34" charset="-120"/>
                          <a:ea typeface="微軟正黑體" panose="020B0604030504040204" pitchFamily="34" charset="-120"/>
                        </a:rPr>
                        <a:t>6.65</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a:effectLst/>
                          <a:latin typeface="微軟正黑體" panose="020B0604030504040204" pitchFamily="34" charset="-120"/>
                          <a:ea typeface="微軟正黑體" panose="020B0604030504040204" pitchFamily="34" charset="-120"/>
                        </a:rPr>
                        <a:t>80%</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dirty="0">
                          <a:effectLst/>
                          <a:latin typeface="微軟正黑體" panose="020B0604030504040204" pitchFamily="34" charset="-120"/>
                          <a:ea typeface="微軟正黑體" panose="020B0604030504040204" pitchFamily="34" charset="-120"/>
                        </a:rPr>
                        <a:t>Automation</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r>
              <a:tr h="355798">
                <a:tc>
                  <a:txBody>
                    <a:bodyPr/>
                    <a:lstStyle/>
                    <a:p>
                      <a:endParaRPr lang="zh-TW" altLang="en-US" sz="1600">
                        <a:effectLst/>
                        <a:latin typeface="微軟正黑體" panose="020B0604030504040204" pitchFamily="34" charset="-120"/>
                        <a:ea typeface="微軟正黑體" panose="020B0604030504040204" pitchFamily="34" charset="-120"/>
                      </a:endParaRP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endParaRPr lang="zh-TW" altLang="en-US" sz="1600">
                        <a:effectLst/>
                        <a:latin typeface="微軟正黑體" panose="020B0604030504040204" pitchFamily="34" charset="-120"/>
                        <a:ea typeface="微軟正黑體" panose="020B0604030504040204" pitchFamily="34" charset="-120"/>
                      </a:endParaRP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a:effectLst/>
                          <a:latin typeface="微軟正黑體" panose="020B0604030504040204" pitchFamily="34" charset="-120"/>
                          <a:ea typeface="微軟正黑體" panose="020B0604030504040204" pitchFamily="34" charset="-120"/>
                        </a:rPr>
                        <a:t>C</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a:effectLst/>
                          <a:latin typeface="微軟正黑體" panose="020B0604030504040204" pitchFamily="34" charset="-120"/>
                          <a:ea typeface="微軟正黑體" panose="020B0604030504040204" pitchFamily="34" charset="-120"/>
                        </a:rPr>
                        <a:t>5.8</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a:effectLst/>
                          <a:latin typeface="微軟正黑體" panose="020B0604030504040204" pitchFamily="34" charset="-120"/>
                          <a:ea typeface="微軟正黑體" panose="020B0604030504040204" pitchFamily="34" charset="-120"/>
                        </a:rPr>
                        <a:t>60%</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dirty="0">
                          <a:effectLst/>
                          <a:latin typeface="微軟正黑體" panose="020B0604030504040204" pitchFamily="34" charset="-120"/>
                          <a:ea typeface="微軟正黑體" panose="020B0604030504040204" pitchFamily="34" charset="-120"/>
                        </a:rPr>
                        <a:t>Human</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r>
              <a:tr h="512003">
                <a:tc>
                  <a:txBody>
                    <a:bodyPr/>
                    <a:lstStyle/>
                    <a:p>
                      <a:endParaRPr lang="zh-TW" altLang="en-US" sz="1600">
                        <a:effectLst/>
                        <a:latin typeface="微軟正黑體" panose="020B0604030504040204" pitchFamily="34" charset="-120"/>
                        <a:ea typeface="微軟正黑體" panose="020B0604030504040204" pitchFamily="34" charset="-120"/>
                      </a:endParaRP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endParaRPr lang="zh-TW" altLang="en-US" sz="1600">
                        <a:effectLst/>
                        <a:latin typeface="微軟正黑體" panose="020B0604030504040204" pitchFamily="34" charset="-120"/>
                        <a:ea typeface="微軟正黑體" panose="020B0604030504040204" pitchFamily="34" charset="-120"/>
                      </a:endParaRP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a:effectLst/>
                          <a:latin typeface="微軟正黑體" panose="020B0604030504040204" pitchFamily="34" charset="-120"/>
                          <a:ea typeface="微軟正黑體" panose="020B0604030504040204" pitchFamily="34" charset="-120"/>
                        </a:rPr>
                        <a:t>C</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a:effectLst/>
                          <a:latin typeface="微軟正黑體" panose="020B0604030504040204" pitchFamily="34" charset="-120"/>
                          <a:ea typeface="微軟正黑體" panose="020B0604030504040204" pitchFamily="34" charset="-120"/>
                        </a:rPr>
                        <a:t>5.35</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altLang="zh-TW" sz="1600">
                          <a:effectLst/>
                          <a:latin typeface="微軟正黑體" panose="020B0604030504040204" pitchFamily="34" charset="-120"/>
                          <a:ea typeface="微軟正黑體" panose="020B0604030504040204" pitchFamily="34" charset="-120"/>
                        </a:rPr>
                        <a:t>60%</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c>
                  <a:txBody>
                    <a:bodyPr/>
                    <a:lstStyle/>
                    <a:p>
                      <a:r>
                        <a:rPr lang="en-US" sz="1600" dirty="0">
                          <a:effectLst/>
                          <a:latin typeface="微軟正黑體" panose="020B0604030504040204" pitchFamily="34" charset="-120"/>
                          <a:ea typeface="微軟正黑體" panose="020B0604030504040204" pitchFamily="34" charset="-120"/>
                        </a:rPr>
                        <a:t>Automation</a:t>
                      </a:r>
                    </a:p>
                  </a:txBody>
                  <a:tcPr marL="22806" marR="22806" marT="22806" marB="22806">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2">
                        <a:lumMod val="40000"/>
                        <a:lumOff val="60000"/>
                      </a:schemeClr>
                    </a:solidFill>
                  </a:tcPr>
                </a:tc>
              </a:tr>
            </a:tbl>
          </a:graphicData>
        </a:graphic>
      </p:graphicFrame>
    </p:spTree>
    <p:extLst>
      <p:ext uri="{BB962C8B-B14F-4D97-AF65-F5344CB8AC3E}">
        <p14:creationId xmlns:p14="http://schemas.microsoft.com/office/powerpoint/2010/main" val="40688062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smtClean="0">
                <a:latin typeface="微軟正黑體" panose="020B0604030504040204" pitchFamily="34" charset="-120"/>
                <a:ea typeface="微軟正黑體" panose="020B0604030504040204" pitchFamily="34" charset="-120"/>
              </a:rPr>
              <a:t>駕駛信任</a:t>
            </a:r>
            <a:endParaRPr lang="zh-TW" altLang="en-US" sz="32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1450157" y="6242798"/>
            <a:ext cx="8951143" cy="503147"/>
          </a:xfrm>
        </p:spPr>
        <p:txBody>
          <a:bodyPr>
            <a:noAutofit/>
          </a:bodyPr>
          <a:lstStyle/>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助</a:t>
            </a:r>
            <a:r>
              <a:rPr lang="zh-TW" altLang="en-US" dirty="0">
                <a:latin typeface="微軟正黑體" panose="020B0604030504040204" pitchFamily="34" charset="-120"/>
                <a:ea typeface="微軟正黑體" panose="020B0604030504040204" pitchFamily="34" charset="-120"/>
              </a:rPr>
              <a:t>航類型和</a:t>
            </a:r>
            <a:r>
              <a:rPr lang="zh-TW" altLang="en-US" dirty="0" smtClean="0">
                <a:latin typeface="微軟正黑體" panose="020B0604030504040204" pitchFamily="34" charset="-120"/>
                <a:ea typeface="微軟正黑體" panose="020B0604030504040204" pitchFamily="34" charset="-120"/>
              </a:rPr>
              <a:t>可靠性交互作用</a:t>
            </a:r>
            <a:r>
              <a:rPr lang="zh-TW" altLang="en-US" dirty="0">
                <a:latin typeface="微軟正黑體" panose="020B0604030504040204" pitchFamily="34" charset="-120"/>
                <a:ea typeface="微軟正黑體" panose="020B0604030504040204" pitchFamily="34" charset="-120"/>
              </a:rPr>
              <a:t>的信任等級測試的結果</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19</a:t>
            </a:fld>
            <a:endParaRPr lang="zh-TW" altLang="en-US" dirty="0"/>
          </a:p>
        </p:txBody>
      </p:sp>
      <p:sp>
        <p:nvSpPr>
          <p:cNvPr id="8" name="矩形 7"/>
          <p:cNvSpPr/>
          <p:nvPr/>
        </p:nvSpPr>
        <p:spPr>
          <a:xfrm>
            <a:off x="785988" y="1125734"/>
            <a:ext cx="10872611" cy="4844275"/>
          </a:xfrm>
          <a:prstGeom prst="rect">
            <a:avLst/>
          </a:prstGeom>
        </p:spPr>
        <p:txBody>
          <a:bodyPr wrap="square">
            <a:spAutoFit/>
          </a:bodyPr>
          <a:lstStyle/>
          <a:p>
            <a:pPr marL="342900" indent="-342900">
              <a:lnSpc>
                <a:spcPct val="13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表</a:t>
            </a:r>
            <a:r>
              <a:rPr lang="en-US" altLang="zh-TW" sz="2400" dirty="0">
                <a:latin typeface="微軟正黑體" panose="020B0604030504040204" pitchFamily="34" charset="-120"/>
                <a:ea typeface="微軟正黑體" panose="020B0604030504040204" pitchFamily="34" charset="-120"/>
              </a:rPr>
              <a:t>1</a:t>
            </a:r>
            <a:r>
              <a:rPr lang="zh-TW" altLang="en-US" sz="2400" dirty="0">
                <a:latin typeface="微軟正黑體" panose="020B0604030504040204" pitchFamily="34" charset="-120"/>
                <a:ea typeface="微軟正黑體" panose="020B0604030504040204" pitchFamily="34" charset="-120"/>
              </a:rPr>
              <a:t>顯示了</a:t>
            </a:r>
            <a:r>
              <a:rPr lang="en-US" altLang="zh-TW" sz="2400" dirty="0">
                <a:latin typeface="微軟正黑體" panose="020B0604030504040204" pitchFamily="34" charset="-120"/>
                <a:ea typeface="微軟正黑體" panose="020B0604030504040204" pitchFamily="34" charset="-120"/>
              </a:rPr>
              <a:t>Tukey</a:t>
            </a:r>
            <a:r>
              <a:rPr lang="zh-TW" altLang="en-US" sz="2400" dirty="0">
                <a:latin typeface="微軟正黑體" panose="020B0604030504040204" pitchFamily="34" charset="-120"/>
                <a:ea typeface="微軟正黑體" panose="020B0604030504040204" pitchFamily="34" charset="-120"/>
              </a:rPr>
              <a:t>的相互作用效應的測試結果（</a:t>
            </a:r>
            <a:r>
              <a:rPr lang="en-US" altLang="zh-TW" sz="2400" dirty="0">
                <a:latin typeface="微軟正黑體" panose="020B0604030504040204" pitchFamily="34" charset="-120"/>
                <a:ea typeface="微軟正黑體" panose="020B0604030504040204" pitchFamily="34" charset="-120"/>
              </a:rPr>
              <a:t>p &lt;0.05</a:t>
            </a:r>
            <a:r>
              <a:rPr lang="zh-TW" altLang="en-US" sz="2400" dirty="0">
                <a:latin typeface="微軟正黑體" panose="020B0604030504040204" pitchFamily="34" charset="-120"/>
                <a:ea typeface="微軟正黑體" panose="020B0604030504040204" pitchFamily="34" charset="-120"/>
              </a:rPr>
              <a:t>），條件從最高到最低信任等級排序。結果表明，除</a:t>
            </a:r>
            <a:r>
              <a:rPr lang="en-US" altLang="zh-TW" sz="2400" dirty="0">
                <a:latin typeface="微軟正黑體" panose="020B0604030504040204" pitchFamily="34" charset="-120"/>
                <a:ea typeface="微軟正黑體" panose="020B0604030504040204" pitchFamily="34" charset="-120"/>
              </a:rPr>
              <a:t>80</a:t>
            </a:r>
            <a:r>
              <a:rPr lang="zh-TW" altLang="en-US" sz="2400" dirty="0">
                <a:latin typeface="微軟正黑體" panose="020B0604030504040204" pitchFamily="34" charset="-120"/>
                <a:ea typeface="微軟正黑體" panose="020B0604030504040204" pitchFamily="34" charset="-120"/>
              </a:rPr>
              <a:t>％可靠的人工援助外，參與者對自動化幫助的初始信任期望與所有對不完善導航幫助的信任信任度顯著不同。對於不完善的導航輔助條件（可靠度為</a:t>
            </a:r>
            <a:r>
              <a:rPr lang="en-US" altLang="zh-TW" sz="2400" dirty="0">
                <a:latin typeface="微軟正黑體" panose="020B0604030504040204" pitchFamily="34" charset="-120"/>
                <a:ea typeface="微軟正黑體" panose="020B0604030504040204" pitchFamily="34" charset="-120"/>
              </a:rPr>
              <a:t>80</a:t>
            </a:r>
            <a:r>
              <a:rPr lang="zh-TW" altLang="en-US" sz="2400" dirty="0">
                <a:latin typeface="微軟正黑體" panose="020B0604030504040204" pitchFamily="34" charset="-120"/>
                <a:ea typeface="微軟正黑體" panose="020B0604030504040204" pitchFamily="34" charset="-120"/>
              </a:rPr>
              <a:t>％和</a:t>
            </a:r>
            <a:r>
              <a:rPr lang="en-US" altLang="zh-TW" sz="2400" dirty="0">
                <a:latin typeface="微軟正黑體" panose="020B0604030504040204" pitchFamily="34" charset="-120"/>
                <a:ea typeface="微軟正黑體" panose="020B0604030504040204" pitchFamily="34" charset="-120"/>
              </a:rPr>
              <a:t>60</a:t>
            </a:r>
            <a:r>
              <a:rPr lang="zh-TW" altLang="en-US" sz="2400" dirty="0">
                <a:latin typeface="微軟正黑體" panose="020B0604030504040204" pitchFamily="34" charset="-120"/>
                <a:ea typeface="微軟正黑體" panose="020B0604030504040204" pitchFamily="34" charset="-120"/>
              </a:rPr>
              <a:t>％），參與者傾向於給人的信任度要高於自動化輔助。但是，在隨後的僅關注試驗結束時的信任等級的分析中，這並沒有證明是重要的。</a:t>
            </a:r>
            <a:r>
              <a:rPr lang="en-US" altLang="zh-TW" sz="2400" dirty="0">
                <a:latin typeface="微軟正黑體" panose="020B0604030504040204" pitchFamily="34" charset="-120"/>
                <a:ea typeface="微軟正黑體" panose="020B0604030504040204" pitchFamily="34" charset="-120"/>
              </a:rPr>
              <a:t>60</a:t>
            </a:r>
            <a:r>
              <a:rPr lang="zh-TW" altLang="en-US" sz="2400" dirty="0">
                <a:latin typeface="微軟正黑體" panose="020B0604030504040204" pitchFamily="34" charset="-120"/>
                <a:ea typeface="微軟正黑體" panose="020B0604030504040204" pitchFamily="34" charset="-120"/>
              </a:rPr>
              <a:t>％可靠的自動化援助導致最差的信任度，遠不如完善的人員和自動化援助那麼糟糕。一般而言，這些發現與我們對各種輔助可靠性的信任趨勢的假設相符。還進行了簡單的效果分析，以更詳細地探討相互作用的效果。結果支持了導航輔助設備可靠性的主要影響（完整信任等級數據集的信任等級得分上的</a:t>
            </a:r>
            <a:r>
              <a:rPr lang="en-US" altLang="zh-TW" sz="2400" dirty="0">
                <a:latin typeface="微軟正黑體" panose="020B0604030504040204" pitchFamily="34" charset="-120"/>
                <a:ea typeface="微軟正黑體" panose="020B0604030504040204" pitchFamily="34" charset="-120"/>
              </a:rPr>
              <a:t>p &lt;0.05</a:t>
            </a:r>
            <a:r>
              <a:rPr lang="zh-TW" altLang="en-US" sz="2400" dirty="0">
                <a:latin typeface="微軟正黑體" panose="020B0604030504040204" pitchFamily="34" charset="-120"/>
                <a:ea typeface="微軟正黑體" panose="020B0604030504040204" pitchFamily="34" charset="-120"/>
              </a:rPr>
              <a:t>）和援助類型（</a:t>
            </a:r>
            <a:r>
              <a:rPr lang="en-US" altLang="zh-TW" sz="2400" dirty="0">
                <a:latin typeface="微軟正黑體" panose="020B0604030504040204" pitchFamily="34" charset="-120"/>
                <a:ea typeface="微軟正黑體" panose="020B0604030504040204" pitchFamily="34" charset="-120"/>
              </a:rPr>
              <a:t>p &lt;0.05</a:t>
            </a:r>
            <a:r>
              <a:rPr lang="zh-TW" altLang="en-US" sz="2400" dirty="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1543113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fld id="{044FB8EC-8959-441E-ADB3-308DB1B5389D}" type="slidenum">
              <a:rPr lang="zh-TW" altLang="en-US" smtClean="0"/>
              <a:t>2</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2228757889"/>
              </p:ext>
            </p:extLst>
          </p:nvPr>
        </p:nvGraphicFramePr>
        <p:xfrm>
          <a:off x="161925" y="80136"/>
          <a:ext cx="11801475" cy="6473952"/>
        </p:xfrm>
        <a:graphic>
          <a:graphicData uri="http://schemas.openxmlformats.org/drawingml/2006/table">
            <a:tbl>
              <a:tblPr firstRow="1" firstCol="1" bandRow="1">
                <a:tableStyleId>{5C22544A-7EE6-4342-B048-85BDC9FD1C3A}</a:tableStyleId>
              </a:tblPr>
              <a:tblGrid>
                <a:gridCol w="2390775"/>
                <a:gridCol w="7772400"/>
                <a:gridCol w="1638300"/>
              </a:tblGrid>
              <a:tr h="531966">
                <a:tc>
                  <a:txBody>
                    <a:bodyPr/>
                    <a:lstStyle/>
                    <a:p>
                      <a:pPr>
                        <a:spcAft>
                          <a:spcPts val="0"/>
                        </a:spcAft>
                      </a:pPr>
                      <a:r>
                        <a:rPr lang="zh-TW" sz="1800" kern="100" dirty="0">
                          <a:effectLst/>
                          <a:latin typeface="微軟正黑體" panose="020B0604030504040204" pitchFamily="34" charset="-120"/>
                          <a:ea typeface="微軟正黑體" panose="020B0604030504040204" pitchFamily="34" charset="-120"/>
                        </a:rPr>
                        <a:t>題目</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微軟正黑體" panose="020B0604030504040204" pitchFamily="34" charset="-120"/>
                          <a:ea typeface="微軟正黑體" panose="020B0604030504040204" pitchFamily="34" charset="-120"/>
                        </a:rPr>
                        <a:t> </a:t>
                      </a:r>
                      <a:r>
                        <a:rPr lang="zh-TW" altLang="en-US" sz="1800" kern="100" dirty="0" smtClean="0">
                          <a:effectLst/>
                          <a:latin typeface="微軟正黑體" panose="020B0604030504040204" pitchFamily="34" charset="-120"/>
                          <a:ea typeface="微軟正黑體" panose="020B0604030504040204" pitchFamily="34" charset="-120"/>
                        </a:rPr>
                        <a:t>摘要</a:t>
                      </a:r>
                      <a:endParaRPr lang="zh-TW"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pPr>
                        <a:spcAft>
                          <a:spcPts val="0"/>
                        </a:spcAft>
                      </a:pP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sz="1800" kern="100">
                          <a:effectLst/>
                          <a:latin typeface="微軟正黑體" panose="020B0604030504040204" pitchFamily="34" charset="-120"/>
                          <a:ea typeface="微軟正黑體" panose="020B0604030504040204" pitchFamily="34" charset="-120"/>
                        </a:rPr>
                        <a:t>Keywords</a:t>
                      </a:r>
                      <a:endParaRPr lang="zh-TW" sz="1800" kern="100">
                        <a:effectLst/>
                        <a:latin typeface="微軟正黑體" panose="020B0604030504040204" pitchFamily="34" charset="-120"/>
                        <a:ea typeface="微軟正黑體" panose="020B0604030504040204" pitchFamily="34" charset="-120"/>
                      </a:endParaRPr>
                    </a:p>
                    <a:p>
                      <a:pPr>
                        <a:spcAft>
                          <a:spcPts val="0"/>
                        </a:spcAft>
                      </a:pPr>
                      <a:r>
                        <a:rPr lang="en-US" sz="1800" kern="100">
                          <a:effectLst/>
                          <a:latin typeface="微軟正黑體" panose="020B0604030504040204" pitchFamily="34" charset="-120"/>
                          <a:ea typeface="微軟正黑體" panose="020B0604030504040204" pitchFamily="34" charset="-120"/>
                        </a:rPr>
                        <a:t> </a:t>
                      </a:r>
                      <a:endParaRPr lang="zh-TW" sz="18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r h="2800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Passenger distractions among adolescent </a:t>
                      </a: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drivers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Heck, K. E., &amp; Carlos, R. M. (2008). Journal of safety research, 39(4), 437-443.</a:t>
                      </a:r>
                      <a:endParaRPr lang="zh-TW"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pPr>
                        <a:spcAft>
                          <a:spcPts val="0"/>
                        </a:spcAft>
                      </a:pPr>
                      <a:endPar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同伴乘客對青少年駕駛之</a:t>
                      </a: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干擾</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nSpc>
                          <a:spcPct val="120000"/>
                        </a:lnSpc>
                        <a:spcAft>
                          <a:spcPts val="0"/>
                        </a:spcAft>
                      </a:pP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問題： 與同伴一起開車的青少年發生撞車的風險更高。儘管乘客可能會分散駕駛員的注意力，但對於青少年駕駛員中這些分散注意力的情況卻知之甚少。</a:t>
                      </a:r>
                    </a:p>
                    <a:p>
                      <a:pPr>
                        <a:lnSpc>
                          <a:spcPct val="120000"/>
                        </a:lnSpc>
                        <a:spcAft>
                          <a:spcPts val="0"/>
                        </a:spcAft>
                      </a:pPr>
                      <a:endPar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endParaRPr>
                    </a:p>
                    <a:p>
                      <a:pPr>
                        <a:lnSpc>
                          <a:spcPct val="120000"/>
                        </a:lnSpc>
                        <a:spcAft>
                          <a:spcPts val="0"/>
                        </a:spcAft>
                      </a:pP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方法： 本研究使用了</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2144</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名加州高中高年級學生的駕駛調查數據，以調查乘客造成的干擾。</a:t>
                      </a:r>
                    </a:p>
                    <a:p>
                      <a:pPr>
                        <a:lnSpc>
                          <a:spcPct val="120000"/>
                        </a:lnSpc>
                        <a:spcAft>
                          <a:spcPts val="0"/>
                        </a:spcAft>
                      </a:pPr>
                      <a:endPar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endParaRPr>
                    </a:p>
                    <a:p>
                      <a:pPr>
                        <a:lnSpc>
                          <a:spcPct val="120000"/>
                        </a:lnSpc>
                        <a:spcAft>
                          <a:spcPts val="0"/>
                        </a:spcAft>
                      </a:pP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結果： 總體而言，駕車的年輕人中有</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38.4</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％的人報告自己被旅客分散了注意力。據報導，在中等至高收入學校上學的女孩和學生中，​​分心的情況更為普遍。說話或大喊是最常報告的分散注意力的類型。據報告，約有</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7.5</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％的分心是故意的，例如毆打或撓痒癢癢的駕駛員或試圖使用車輛的控制裝置。飲酒後駕駛和駕駛員撞車都是報告與乘客相關的注意力分散的重要預兆。</a:t>
                      </a:r>
                    </a:p>
                    <a:p>
                      <a:pPr>
                        <a:lnSpc>
                          <a:spcPct val="120000"/>
                        </a:lnSpc>
                        <a:spcAft>
                          <a:spcPts val="0"/>
                        </a:spcAft>
                      </a:pPr>
                      <a:endPar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endParaRPr>
                    </a:p>
                    <a:p>
                      <a:pPr>
                        <a:lnSpc>
                          <a:spcPct val="120000"/>
                        </a:lnSpc>
                        <a:spcAft>
                          <a:spcPts val="0"/>
                        </a:spcAft>
                      </a:pP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結論： 青少年經常經歷與乘客有關的分心，在某些情況下，這些分心是故意的。</a:t>
                      </a:r>
                    </a:p>
                    <a:p>
                      <a:pPr>
                        <a:lnSpc>
                          <a:spcPct val="120000"/>
                        </a:lnSpc>
                        <a:spcAft>
                          <a:spcPts val="0"/>
                        </a:spcAft>
                      </a:pPr>
                      <a:endPar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endParaRPr>
                    </a:p>
                    <a:p>
                      <a:pPr>
                        <a:lnSpc>
                          <a:spcPct val="120000"/>
                        </a:lnSpc>
                        <a:spcAft>
                          <a:spcPts val="0"/>
                        </a:spcAft>
                      </a:pP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對行業的影響： 這些結果提供了有關因乘車行為而分心的青少年駕駛員的信息。在某些情況下，乘客試圖使用車輛控制裝置；但是，這種行為似乎不太普遍，以至於不能保證重新設計控件以使乘客無法使用它們。</a:t>
                      </a:r>
                      <a:endPar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6">
                        <a:lumMod val="60000"/>
                        <a:lumOff val="40000"/>
                      </a:schemeClr>
                    </a:solidFill>
                  </a:tcPr>
                </a:tc>
                <a:tc>
                  <a:txBody>
                    <a:bodyPr/>
                    <a:lstStyle/>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Adolescent </a:t>
                      </a:r>
                      <a:endPar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pPr>
                        <a:spcAft>
                          <a:spcPts val="0"/>
                        </a:spcAft>
                      </a:pP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青少年</a:t>
                      </a:r>
                      <a:endPar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Motor </a:t>
                      </a: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vehicles</a:t>
                      </a:r>
                    </a:p>
                    <a:p>
                      <a:pPr>
                        <a:spcAft>
                          <a:spcPts val="0"/>
                        </a:spcAft>
                      </a:pP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機動車輛</a:t>
                      </a: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Distraction</a:t>
                      </a:r>
                    </a:p>
                    <a:p>
                      <a:pPr>
                        <a:spcAft>
                          <a:spcPts val="0"/>
                        </a:spcAft>
                      </a:pP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分心</a:t>
                      </a:r>
                      <a:endPar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Social </a:t>
                      </a: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behavior</a:t>
                      </a:r>
                    </a:p>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社會行為</a:t>
                      </a:r>
                    </a:p>
                    <a:p>
                      <a:pPr>
                        <a:spcAft>
                          <a:spcPts val="0"/>
                        </a:spcAft>
                      </a:pP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bl>
          </a:graphicData>
        </a:graphic>
      </p:graphicFrame>
    </p:spTree>
    <p:extLst>
      <p:ext uri="{BB962C8B-B14F-4D97-AF65-F5344CB8AC3E}">
        <p14:creationId xmlns:p14="http://schemas.microsoft.com/office/powerpoint/2010/main" val="19336182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89035" y="210676"/>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討論</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20</a:t>
            </a:fld>
            <a:endParaRPr lang="zh-TW" altLang="en-US"/>
          </a:p>
        </p:txBody>
      </p:sp>
      <p:sp>
        <p:nvSpPr>
          <p:cNvPr id="6" name="矩形 5"/>
          <p:cNvSpPr/>
          <p:nvPr/>
        </p:nvSpPr>
        <p:spPr>
          <a:xfrm>
            <a:off x="714210" y="1584586"/>
            <a:ext cx="10763579" cy="3933384"/>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較</a:t>
            </a:r>
            <a:r>
              <a:rPr lang="zh-TW" altLang="en-US" sz="2400" dirty="0">
                <a:latin typeface="微軟正黑體" panose="020B0604030504040204" pitchFamily="34" charset="-120"/>
                <a:ea typeface="微軟正黑體" panose="020B0604030504040204" pitchFamily="34" charset="-120"/>
              </a:rPr>
              <a:t>高的可靠性輔助措施無法減少速度控制中的</a:t>
            </a:r>
            <a:r>
              <a:rPr lang="zh-TW" altLang="en-US" sz="2400" dirty="0" smtClean="0">
                <a:latin typeface="微軟正黑體" panose="020B0604030504040204" pitchFamily="34" charset="-120"/>
                <a:ea typeface="微軟正黑體" panose="020B0604030504040204" pitchFamily="34" charset="-120"/>
              </a:rPr>
              <a:t>偏差。</a:t>
            </a:r>
            <a:r>
              <a:rPr lang="zh-TW" altLang="en-US" sz="2400" dirty="0">
                <a:latin typeface="微軟正黑體" panose="020B0604030504040204" pitchFamily="34" charset="-120"/>
                <a:ea typeface="微軟正黑體" panose="020B0604030504040204" pitchFamily="34" charset="-120"/>
              </a:rPr>
              <a:t>這一發現可能</a:t>
            </a:r>
            <a:r>
              <a:rPr lang="zh-TW" altLang="en-US" sz="2400" dirty="0" smtClean="0">
                <a:latin typeface="微軟正黑體" panose="020B0604030504040204" pitchFamily="34" charset="-120"/>
                <a:ea typeface="微軟正黑體" panose="020B0604030504040204" pitchFamily="34" charset="-120"/>
              </a:rPr>
              <a:t>歸因於該</a:t>
            </a:r>
            <a:r>
              <a:rPr lang="zh-TW" altLang="en-US" sz="2400" dirty="0">
                <a:latin typeface="微軟正黑體" panose="020B0604030504040204" pitchFamily="34" charset="-120"/>
                <a:ea typeface="微軟正黑體" panose="020B0604030504040204" pitchFamily="34" charset="-120"/>
              </a:rPr>
              <a:t>實驗按</a:t>
            </a:r>
            <a:r>
              <a:rPr lang="en-US" altLang="zh-TW" sz="2400" dirty="0">
                <a:latin typeface="微軟正黑體" panose="020B0604030504040204" pitchFamily="34" charset="-120"/>
                <a:ea typeface="微軟正黑體" panose="020B0604030504040204" pitchFamily="34" charset="-120"/>
              </a:rPr>
              <a:t>100</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80</a:t>
            </a:r>
            <a:r>
              <a:rPr lang="zh-TW" altLang="en-US" sz="2400" dirty="0">
                <a:latin typeface="微軟正黑體" panose="020B0604030504040204" pitchFamily="34" charset="-120"/>
                <a:ea typeface="微軟正黑體" panose="020B0604030504040204" pitchFamily="34" charset="-120"/>
              </a:rPr>
              <a:t>％和</a:t>
            </a:r>
            <a:r>
              <a:rPr lang="en-US" altLang="zh-TW" sz="2400" dirty="0">
                <a:latin typeface="微軟正黑體" panose="020B0604030504040204" pitchFamily="34" charset="-120"/>
                <a:ea typeface="微軟正黑體" panose="020B0604030504040204" pitchFamily="34" charset="-120"/>
              </a:rPr>
              <a:t>60</a:t>
            </a:r>
            <a:r>
              <a:rPr lang="zh-TW" altLang="en-US" sz="2400" dirty="0">
                <a:latin typeface="微軟正黑體" panose="020B0604030504040204" pitchFamily="34" charset="-120"/>
                <a:ea typeface="微軟正黑體" panose="020B0604030504040204" pitchFamily="34" charset="-120"/>
              </a:rPr>
              <a:t>％的順序顯示了輔助可靠性</a:t>
            </a:r>
            <a:r>
              <a:rPr lang="zh-TW" altLang="en-US" sz="2400" dirty="0" smtClean="0">
                <a:latin typeface="微軟正黑體" panose="020B0604030504040204" pitchFamily="34" charset="-120"/>
                <a:ea typeface="微軟正黑體" panose="020B0604030504040204" pitchFamily="34" charset="-120"/>
              </a:rPr>
              <a:t>條件</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b="1" dirty="0" smtClean="0">
                <a:latin typeface="微軟正黑體" panose="020B0604030504040204" pitchFamily="34" charset="-120"/>
                <a:ea typeface="微軟正黑體" panose="020B0604030504040204" pitchFamily="34" charset="-120"/>
              </a:rPr>
              <a:t>自動化</a:t>
            </a:r>
            <a:r>
              <a:rPr lang="zh-TW" altLang="en-US" sz="2400" dirty="0">
                <a:latin typeface="微軟正黑體" panose="020B0604030504040204" pitchFamily="34" charset="-120"/>
                <a:ea typeface="微軟正黑體" panose="020B0604030504040204" pitchFamily="34" charset="-120"/>
              </a:rPr>
              <a:t>輔助設備要求駕駛員</a:t>
            </a:r>
            <a:r>
              <a:rPr lang="zh-TW" altLang="en-US" sz="2400" b="1" dirty="0">
                <a:latin typeface="微軟正黑體" panose="020B0604030504040204" pitchFamily="34" charset="-120"/>
                <a:ea typeface="微軟正黑體" panose="020B0604030504040204" pitchFamily="34" charset="-120"/>
              </a:rPr>
              <a:t>視覺</a:t>
            </a:r>
            <a:r>
              <a:rPr lang="zh-TW" altLang="en-US" sz="2400" dirty="0" smtClean="0">
                <a:latin typeface="微軟正黑體" panose="020B0604030504040204" pitchFamily="34" charset="-120"/>
                <a:ea typeface="微軟正黑體" panose="020B0604030504040204" pitchFamily="34" charset="-120"/>
              </a:rPr>
              <a:t>上注意</a:t>
            </a:r>
            <a:r>
              <a:rPr lang="zh-TW" altLang="en-US" sz="2400" dirty="0">
                <a:latin typeface="微軟正黑體" panose="020B0604030504040204" pitchFamily="34" charset="-120"/>
                <a:ea typeface="微軟正黑體" panose="020B0604030504040204" pitchFamily="34" charset="-120"/>
              </a:rPr>
              <a:t>導航信息，但是由於輔助設備的顯示不像人類聽覺信息那樣短暫，因此對駕駛員的記憶要求較低。這導致速度偏差更嚴重，但駕駛錯誤更少</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儘管人類輔助人員不要求從駕駛任務顯示器上轉移駕駛員的視覺注意力，但是</a:t>
            </a:r>
            <a:r>
              <a:rPr lang="zh-TW" altLang="en-US" sz="2400" dirty="0" smtClean="0">
                <a:latin typeface="微軟正黑體" panose="020B0604030504040204" pitchFamily="34" charset="-120"/>
                <a:ea typeface="微軟正黑體" panose="020B0604030504040204" pitchFamily="34" charset="-120"/>
              </a:rPr>
              <a:t>來自</a:t>
            </a:r>
            <a:r>
              <a:rPr lang="zh-TW" altLang="en-US" sz="2400" dirty="0">
                <a:latin typeface="微軟正黑體" panose="020B0604030504040204" pitchFamily="34" charset="-120"/>
                <a:ea typeface="微軟正黑體" panose="020B0604030504040204" pitchFamily="34" charset="-120"/>
              </a:rPr>
              <a:t>輔助人員</a:t>
            </a:r>
            <a:r>
              <a:rPr lang="zh-TW" altLang="en-US" sz="2400" dirty="0" smtClean="0">
                <a:latin typeface="微軟正黑體" panose="020B0604030504040204" pitchFamily="34" charset="-120"/>
                <a:ea typeface="微軟正黑體" panose="020B0604030504040204" pitchFamily="34" charset="-120"/>
              </a:rPr>
              <a:t>的</a:t>
            </a:r>
            <a:r>
              <a:rPr lang="zh-TW" altLang="en-US" sz="2400" dirty="0">
                <a:latin typeface="微軟正黑體" panose="020B0604030504040204" pitchFamily="34" charset="-120"/>
                <a:ea typeface="微軟正黑體" panose="020B0604030504040204" pitchFamily="34" charset="-120"/>
              </a:rPr>
              <a:t>語音信息</a:t>
            </a:r>
            <a:r>
              <a:rPr lang="zh-TW" altLang="en-US" sz="2400" dirty="0" smtClean="0">
                <a:latin typeface="微軟正黑體" panose="020B0604030504040204" pitchFamily="34" charset="-120"/>
                <a:ea typeface="微軟正黑體" panose="020B0604030504040204" pitchFamily="34" charset="-120"/>
              </a:rPr>
              <a:t>可能</a:t>
            </a:r>
            <a:r>
              <a:rPr lang="zh-TW" altLang="en-US" sz="2400" dirty="0">
                <a:latin typeface="微軟正黑體" panose="020B0604030504040204" pitchFamily="34" charset="-120"/>
                <a:ea typeface="微軟正黑體" panose="020B0604030504040204" pitchFamily="34" charset="-120"/>
              </a:rPr>
              <a:t>需要更大的工作記憶。</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648275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討論</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21</a:t>
            </a:fld>
            <a:endParaRPr lang="zh-TW" altLang="en-US"/>
          </a:p>
        </p:txBody>
      </p:sp>
      <p:sp>
        <p:nvSpPr>
          <p:cNvPr id="6" name="矩形 5"/>
          <p:cNvSpPr/>
          <p:nvPr/>
        </p:nvSpPr>
        <p:spPr>
          <a:xfrm>
            <a:off x="808085" y="1746383"/>
            <a:ext cx="10763579" cy="2973122"/>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在導航過程中遇到路線信息錯誤時，似乎有一種趨勢是，使用自動協助的信任比使用人工顧問的信任更加急劇地下降。通常，該觀察結果與</a:t>
            </a:r>
            <a:r>
              <a:rPr lang="en-US" altLang="zh-TW" sz="2400" dirty="0" err="1"/>
              <a:t>Wiegmann</a:t>
            </a:r>
            <a:r>
              <a:rPr lang="en-US" altLang="zh-TW" sz="2400" dirty="0"/>
              <a:t> et al. (</a:t>
            </a:r>
            <a:r>
              <a:rPr lang="en-US" altLang="zh-TW" sz="2400" dirty="0" smtClean="0"/>
              <a:t>2001)</a:t>
            </a:r>
            <a:r>
              <a:rPr lang="en-US" altLang="zh-TW" sz="2400" dirty="0"/>
              <a:t> </a:t>
            </a:r>
            <a:r>
              <a:rPr lang="zh-TW" altLang="en-US" sz="2400" dirty="0" smtClean="0">
                <a:latin typeface="微軟正黑體" panose="020B0604030504040204" pitchFamily="34" charset="-120"/>
                <a:ea typeface="微軟正黑體" panose="020B0604030504040204" pitchFamily="34" charset="-120"/>
              </a:rPr>
              <a:t>觀點一致</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如果人們提前知道自動化的局限性，他們可能不會很快失去對自動化的信任</a:t>
            </a:r>
            <a:r>
              <a:rPr lang="en-US" altLang="zh-TW" sz="2400" dirty="0"/>
              <a:t>(Lee and See, 2004)</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6696416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結論</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22</a:t>
            </a:fld>
            <a:endParaRPr lang="zh-TW" altLang="en-US"/>
          </a:p>
        </p:txBody>
      </p:sp>
      <p:sp>
        <p:nvSpPr>
          <p:cNvPr id="6" name="矩形 5"/>
          <p:cNvSpPr/>
          <p:nvPr/>
        </p:nvSpPr>
        <p:spPr>
          <a:xfrm>
            <a:off x="381000" y="1881096"/>
            <a:ext cx="11687175" cy="3933384"/>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在導航任務中，根據參與者的日常經驗，他們認為自動化通常會比人工輔助更可靠。這些結果</a:t>
            </a:r>
            <a:r>
              <a:rPr lang="zh-TW" altLang="en-US" sz="2400" dirty="0" smtClean="0">
                <a:latin typeface="微軟正黑體" panose="020B0604030504040204" pitchFamily="34" charset="-120"/>
                <a:ea typeface="微軟正黑體" panose="020B0604030504040204" pitchFamily="34" charset="-120"/>
              </a:rPr>
              <a:t>與</a:t>
            </a:r>
            <a:r>
              <a:rPr lang="en-US" altLang="zh-TW" sz="2400" dirty="0" err="1" smtClean="0"/>
              <a:t>Dzindolet</a:t>
            </a:r>
            <a:r>
              <a:rPr lang="en-US" altLang="zh-TW" sz="2400" dirty="0" smtClean="0"/>
              <a:t> </a:t>
            </a:r>
            <a:r>
              <a:rPr lang="en-US" altLang="zh-TW" sz="2400" dirty="0"/>
              <a:t>et al. (2001</a:t>
            </a:r>
            <a:r>
              <a:rPr lang="en-US" altLang="zh-TW" sz="2400" dirty="0" smtClean="0"/>
              <a:t>)</a:t>
            </a:r>
            <a:r>
              <a:rPr lang="zh-TW" altLang="en-US" sz="2400" dirty="0" smtClean="0">
                <a:latin typeface="微軟正黑體" panose="020B0604030504040204" pitchFamily="34" charset="-120"/>
                <a:ea typeface="微軟正黑體" panose="020B0604030504040204" pitchFamily="34" charset="-120"/>
              </a:rPr>
              <a:t>的</a:t>
            </a:r>
            <a:r>
              <a:rPr lang="zh-TW" altLang="en-US" sz="2400" dirty="0">
                <a:latin typeface="微軟正黑體" panose="020B0604030504040204" pitchFamily="34" charset="-120"/>
                <a:ea typeface="微軟正黑體" panose="020B0604030504040204" pitchFamily="34" charset="-120"/>
              </a:rPr>
              <a:t>研究一致，他們發現在復雜系統操作員的信任方面，自動化援助被認為比人類援助更可靠</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人們</a:t>
            </a:r>
            <a:r>
              <a:rPr lang="zh-TW" altLang="en-US" sz="2400" dirty="0">
                <a:latin typeface="微軟正黑體" panose="020B0604030504040204" pitchFamily="34" charset="-120"/>
                <a:ea typeface="微軟正黑體" panose="020B0604030504040204" pitchFamily="34" charset="-120"/>
              </a:rPr>
              <a:t>普遍認為，在模擬導航駕駛任務中，自動化將比人類更可靠，並且產生的錯誤更少</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當參與者在提供路線信息時遇到自動化錯誤時，他們對自動化的信任就會大大下降</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總的來說，使用自動輔助工具的信任度比使用人工輔助工具的信任度下降的幅度更大，但是在輔助工具之間沒有統計學差異。</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777452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結論</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23</a:t>
            </a:fld>
            <a:endParaRPr lang="zh-TW" altLang="en-US"/>
          </a:p>
        </p:txBody>
      </p:sp>
      <p:sp>
        <p:nvSpPr>
          <p:cNvPr id="6" name="矩形 5"/>
          <p:cNvSpPr/>
          <p:nvPr/>
        </p:nvSpPr>
        <p:spPr>
          <a:xfrm>
            <a:off x="716436" y="1966821"/>
            <a:ext cx="10763579" cy="3453253"/>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有必要進行進一步的研究，以研究</a:t>
            </a:r>
            <a:r>
              <a:rPr lang="zh-TW" altLang="en-US" sz="2400" dirty="0">
                <a:latin typeface="微軟正黑體" panose="020B0604030504040204" pitchFamily="34" charset="-120"/>
                <a:ea typeface="微軟正黑體" panose="020B0604030504040204" pitchFamily="34" charset="-120"/>
              </a:rPr>
              <a:t>在非正常或危險駕駛條件下對駕駛員性能和信任度的類似車載助行器類型和可靠性條件，並有</a:t>
            </a:r>
            <a:r>
              <a:rPr lang="zh-TW" altLang="en-US" sz="2400" dirty="0">
                <a:latin typeface="微軟正黑體" panose="020B0604030504040204" pitchFamily="34" charset="-120"/>
                <a:ea typeface="微軟正黑體" panose="020B0604030504040204" pitchFamily="34" charset="-120"/>
              </a:rPr>
              <a:t>可能確認這些車輛設計因素對駕駛員信任度</a:t>
            </a:r>
            <a:r>
              <a:rPr lang="zh-TW" altLang="en-US" sz="2400" dirty="0" smtClean="0">
                <a:latin typeface="微軟正黑體" panose="020B0604030504040204" pitchFamily="34" charset="-120"/>
                <a:ea typeface="微軟正黑體" panose="020B0604030504040204" pitchFamily="34" charset="-120"/>
              </a:rPr>
              <a:t>的交互作用</a:t>
            </a:r>
            <a:r>
              <a:rPr lang="zh-TW" altLang="en-US" sz="2400" dirty="0">
                <a:latin typeface="微軟正黑體" panose="020B0604030504040204" pitchFamily="34" charset="-120"/>
                <a:ea typeface="微軟正黑體" panose="020B0604030504040204" pitchFamily="34" charset="-120"/>
              </a:rPr>
              <a:t>的性質</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在</a:t>
            </a:r>
            <a:r>
              <a:rPr lang="zh-TW" altLang="en-US" sz="2400" dirty="0">
                <a:latin typeface="微軟正黑體" panose="020B0604030504040204" pitchFamily="34" charset="-120"/>
                <a:ea typeface="微軟正黑體" panose="020B0604030504040204" pitchFamily="34" charset="-120"/>
              </a:rPr>
              <a:t>危險情況下，駕駛員的認知工作量可能會更高，導航信息對於維護道路安全可能更為關鍵。駕駛員通過性能來處理導航輔助錯誤的能力及其對輔助工具錯誤的容忍度可能比正常道路條件下的下降幅度更大。</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483857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4821711" y="231879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謝謝聆聽</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24</a:t>
            </a:fld>
            <a:endParaRPr lang="zh-TW" altLang="en-US"/>
          </a:p>
        </p:txBody>
      </p:sp>
    </p:spTree>
    <p:extLst>
      <p:ext uri="{BB962C8B-B14F-4D97-AF65-F5344CB8AC3E}">
        <p14:creationId xmlns:p14="http://schemas.microsoft.com/office/powerpoint/2010/main" val="17863588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25</a:t>
            </a:fld>
            <a:endParaRPr lang="zh-TW" altLang="en-US"/>
          </a:p>
        </p:txBody>
      </p:sp>
      <p:pic>
        <p:nvPicPr>
          <p:cNvPr id="3" name="圖片 2"/>
          <p:cNvPicPr>
            <a:picLocks noChangeAspect="1"/>
          </p:cNvPicPr>
          <p:nvPr/>
        </p:nvPicPr>
        <p:blipFill rotWithShape="1">
          <a:blip r:embed="rId2">
            <a:extLst>
              <a:ext uri="{28A0092B-C50C-407E-A947-70E740481C1C}">
                <a14:useLocalDpi xmlns:a14="http://schemas.microsoft.com/office/drawing/2010/main" val="0"/>
              </a:ext>
            </a:extLst>
          </a:blip>
          <a:srcRect b="41667"/>
          <a:stretch/>
        </p:blipFill>
        <p:spPr>
          <a:xfrm>
            <a:off x="620285" y="400050"/>
            <a:ext cx="7390240" cy="5750558"/>
          </a:xfrm>
          <a:prstGeom prst="rect">
            <a:avLst/>
          </a:prstGeom>
        </p:spPr>
      </p:pic>
      <p:pic>
        <p:nvPicPr>
          <p:cNvPr id="7" name="圖片 6"/>
          <p:cNvPicPr>
            <a:picLocks noChangeAspect="1"/>
          </p:cNvPicPr>
          <p:nvPr/>
        </p:nvPicPr>
        <p:blipFill>
          <a:blip r:embed="rId3"/>
          <a:stretch>
            <a:fillRect/>
          </a:stretch>
        </p:blipFill>
        <p:spPr>
          <a:xfrm>
            <a:off x="4315405" y="400050"/>
            <a:ext cx="6615515" cy="4762500"/>
          </a:xfrm>
          <a:prstGeom prst="rect">
            <a:avLst/>
          </a:prstGeom>
        </p:spPr>
      </p:pic>
    </p:spTree>
    <p:extLst>
      <p:ext uri="{BB962C8B-B14F-4D97-AF65-F5344CB8AC3E}">
        <p14:creationId xmlns:p14="http://schemas.microsoft.com/office/powerpoint/2010/main" val="335139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fld id="{044FB8EC-8959-441E-ADB3-308DB1B5389D}" type="slidenum">
              <a:rPr lang="zh-TW" altLang="en-US" smtClean="0"/>
              <a:t>3</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3682962217"/>
              </p:ext>
            </p:extLst>
          </p:nvPr>
        </p:nvGraphicFramePr>
        <p:xfrm>
          <a:off x="295908" y="80136"/>
          <a:ext cx="11238866" cy="6641339"/>
        </p:xfrm>
        <a:graphic>
          <a:graphicData uri="http://schemas.openxmlformats.org/drawingml/2006/table">
            <a:tbl>
              <a:tblPr firstRow="1" firstCol="1" bandRow="1">
                <a:tableStyleId>{5C22544A-7EE6-4342-B048-85BDC9FD1C3A}</a:tableStyleId>
              </a:tblPr>
              <a:tblGrid>
                <a:gridCol w="2623584"/>
                <a:gridCol w="2538333"/>
                <a:gridCol w="3172152"/>
                <a:gridCol w="2904797"/>
              </a:tblGrid>
              <a:tr h="565231">
                <a:tc>
                  <a:txBody>
                    <a:bodyPr/>
                    <a:lstStyle/>
                    <a:p>
                      <a:pPr>
                        <a:spcAft>
                          <a:spcPts val="0"/>
                        </a:spcAft>
                      </a:pPr>
                      <a:r>
                        <a:rPr lang="zh-TW" sz="1800" kern="100" dirty="0">
                          <a:effectLst/>
                          <a:latin typeface="微軟正黑體" panose="020B0604030504040204" pitchFamily="34" charset="-120"/>
                          <a:ea typeface="微軟正黑體" panose="020B0604030504040204" pitchFamily="34" charset="-120"/>
                        </a:rPr>
                        <a:t>題目</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zh-TW" sz="1800" kern="100" dirty="0" smtClean="0">
                          <a:effectLst/>
                          <a:latin typeface="微軟正黑體" panose="020B0604030504040204" pitchFamily="34" charset="-120"/>
                          <a:ea typeface="微軟正黑體" panose="020B0604030504040204" pitchFamily="34" charset="-120"/>
                        </a:rPr>
                        <a:t>作者</a:t>
                      </a:r>
                      <a:r>
                        <a:rPr lang="en-US" altLang="zh-TW" sz="1800" kern="100" dirty="0" smtClean="0">
                          <a:effectLst/>
                          <a:latin typeface="微軟正黑體" panose="020B0604030504040204" pitchFamily="34" charset="-120"/>
                          <a:ea typeface="微軟正黑體" panose="020B0604030504040204" pitchFamily="34" charset="-120"/>
                        </a:rPr>
                        <a:t>/</a:t>
                      </a:r>
                      <a:r>
                        <a:rPr lang="zh-TW" sz="1800" kern="100" dirty="0" smtClean="0">
                          <a:effectLst/>
                          <a:latin typeface="微軟正黑體" panose="020B0604030504040204" pitchFamily="34" charset="-120"/>
                          <a:ea typeface="微軟正黑體" panose="020B0604030504040204" pitchFamily="34" charset="-120"/>
                        </a:rPr>
                        <a:t>期刊</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微軟正黑體" panose="020B0604030504040204" pitchFamily="34" charset="-120"/>
                          <a:ea typeface="微軟正黑體" panose="020B0604030504040204" pitchFamily="34" charset="-120"/>
                        </a:rPr>
                        <a:t> </a:t>
                      </a:r>
                      <a:r>
                        <a:rPr lang="zh-TW" altLang="en-US" sz="1800" kern="100" dirty="0" smtClean="0">
                          <a:effectLst/>
                          <a:latin typeface="微軟正黑體" panose="020B0604030504040204" pitchFamily="34" charset="-120"/>
                          <a:ea typeface="微軟正黑體" panose="020B0604030504040204" pitchFamily="34" charset="-120"/>
                        </a:rPr>
                        <a:t>摘要</a:t>
                      </a:r>
                      <a:endParaRPr lang="zh-TW"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pPr>
                        <a:spcAft>
                          <a:spcPts val="0"/>
                        </a:spcAft>
                      </a:pP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sz="1800" kern="100">
                          <a:effectLst/>
                          <a:latin typeface="微軟正黑體" panose="020B0604030504040204" pitchFamily="34" charset="-120"/>
                          <a:ea typeface="微軟正黑體" panose="020B0604030504040204" pitchFamily="34" charset="-120"/>
                        </a:rPr>
                        <a:t>Keywords</a:t>
                      </a:r>
                      <a:endParaRPr lang="zh-TW" sz="1800" kern="100">
                        <a:effectLst/>
                        <a:latin typeface="微軟正黑體" panose="020B0604030504040204" pitchFamily="34" charset="-120"/>
                        <a:ea typeface="微軟正黑體" panose="020B0604030504040204" pitchFamily="34" charset="-120"/>
                      </a:endParaRPr>
                    </a:p>
                    <a:p>
                      <a:pPr>
                        <a:spcAft>
                          <a:spcPts val="0"/>
                        </a:spcAft>
                      </a:pPr>
                      <a:r>
                        <a:rPr lang="en-US" sz="1800" kern="100">
                          <a:effectLst/>
                          <a:latin typeface="微軟正黑體" panose="020B0604030504040204" pitchFamily="34" charset="-120"/>
                          <a:ea typeface="微軟正黑體" panose="020B0604030504040204" pitchFamily="34" charset="-120"/>
                        </a:rPr>
                        <a:t> </a:t>
                      </a:r>
                      <a:endParaRPr lang="zh-TW" sz="18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r h="6076108">
                <a:tc>
                  <a:txBody>
                    <a:bodyPr/>
                    <a:lstStyle/>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How internal and external risks affect the relationships between trust and driver behavior in automated driving systems</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b="1" kern="100" dirty="0" smtClean="0">
                          <a:solidFill>
                            <a:schemeClr val="lt1"/>
                          </a:solidFill>
                          <a:effectLst/>
                          <a:latin typeface="微軟正黑體" panose="020B0604030504040204" pitchFamily="34" charset="-120"/>
                          <a:ea typeface="微軟正黑體" panose="020B0604030504040204" pitchFamily="34" charset="-120"/>
                          <a:cs typeface="Times New Roman" panose="02020603050405020304" pitchFamily="18" charset="0"/>
                        </a:rPr>
                        <a:t>內部與外部風險如何影響自動駕駛系統中信任與駕駛員行為之間的關係</a:t>
                      </a:r>
                    </a:p>
                    <a:p>
                      <a:pPr>
                        <a:spcAft>
                          <a:spcPts val="0"/>
                        </a:spcAft>
                      </a:pP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l">
                        <a:lnSpc>
                          <a:spcPct val="125000"/>
                        </a:lnSpc>
                      </a:pPr>
                      <a:r>
                        <a:rPr lang="en-US" altLang="zh-TW" sz="1800" dirty="0" err="1" smtClean="0">
                          <a:solidFill>
                            <a:schemeClr val="tx1"/>
                          </a:solidFill>
                          <a:latin typeface="微軟正黑體" pitchFamily="34" charset="-120"/>
                          <a:ea typeface="微軟正黑體" pitchFamily="34" charset="-120"/>
                        </a:rPr>
                        <a:t>Azevedo</a:t>
                      </a:r>
                      <a:r>
                        <a:rPr lang="en-US" altLang="zh-TW" sz="1800" dirty="0" smtClean="0">
                          <a:solidFill>
                            <a:schemeClr val="tx1"/>
                          </a:solidFill>
                          <a:latin typeface="微軟正黑體" pitchFamily="34" charset="-120"/>
                          <a:ea typeface="微軟正黑體" pitchFamily="34" charset="-120"/>
                        </a:rPr>
                        <a:t>-Sa, H., Zhao, H., </a:t>
                      </a:r>
                      <a:r>
                        <a:rPr lang="en-US" altLang="zh-TW" sz="1800" dirty="0" err="1" smtClean="0">
                          <a:solidFill>
                            <a:schemeClr val="tx1"/>
                          </a:solidFill>
                          <a:latin typeface="微軟正黑體" pitchFamily="34" charset="-120"/>
                          <a:ea typeface="微軟正黑體" pitchFamily="34" charset="-120"/>
                        </a:rPr>
                        <a:t>Esterwood</a:t>
                      </a:r>
                      <a:r>
                        <a:rPr lang="en-US" altLang="zh-TW" sz="1800" dirty="0" smtClean="0">
                          <a:solidFill>
                            <a:schemeClr val="tx1"/>
                          </a:solidFill>
                          <a:latin typeface="微軟正黑體" pitchFamily="34" charset="-120"/>
                          <a:ea typeface="微軟正黑體" pitchFamily="34" charset="-120"/>
                        </a:rPr>
                        <a:t>, C., Yang, X. J., </a:t>
                      </a:r>
                      <a:r>
                        <a:rPr lang="en-US" altLang="zh-TW" sz="1800" dirty="0" err="1" smtClean="0">
                          <a:solidFill>
                            <a:schemeClr val="tx1"/>
                          </a:solidFill>
                          <a:latin typeface="微軟正黑體" pitchFamily="34" charset="-120"/>
                          <a:ea typeface="微軟正黑體" pitchFamily="34" charset="-120"/>
                        </a:rPr>
                        <a:t>Tilbury</a:t>
                      </a:r>
                      <a:r>
                        <a:rPr lang="en-US" altLang="zh-TW" sz="1800" dirty="0" smtClean="0">
                          <a:solidFill>
                            <a:schemeClr val="tx1"/>
                          </a:solidFill>
                          <a:latin typeface="微軟正黑體" pitchFamily="34" charset="-120"/>
                          <a:ea typeface="微軟正黑體" pitchFamily="34" charset="-120"/>
                        </a:rPr>
                        <a:t>, D. M., &amp; Robert Jr, L. P. (2021). Transportation research part C: emerging technologies, 123, 102973.</a:t>
                      </a:r>
                      <a:endParaRPr lang="en-US" altLang="zh-TW" sz="1800" dirty="0">
                        <a:solidFill>
                          <a:schemeClr val="tx1"/>
                        </a:solidFill>
                        <a:latin typeface="微軟正黑體" pitchFamily="34" charset="-120"/>
                        <a:ea typeface="微軟正黑體" pitchFamily="34" charset="-120"/>
                      </a:endParaRPr>
                    </a:p>
                  </a:txBody>
                  <a:tcPr marL="68580" marR="68580" marT="0" marB="0">
                    <a:solidFill>
                      <a:schemeClr val="accent6">
                        <a:lumMod val="60000"/>
                        <a:lumOff val="40000"/>
                      </a:schemeClr>
                    </a:solidFill>
                  </a:tcPr>
                </a:tc>
                <a:tc>
                  <a:txBody>
                    <a:bodyPr/>
                    <a:lstStyle/>
                    <a:p>
                      <a:pPr marL="0" indent="0">
                        <a:lnSpc>
                          <a:spcPct val="130000"/>
                        </a:lnSpc>
                        <a:spcBef>
                          <a:spcPts val="600"/>
                        </a:spcBef>
                        <a:buFont typeface="Wingdings" panose="05000000000000000000" pitchFamily="2" charset="2"/>
                        <a:buNone/>
                      </a:pP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使用模擬器對駕駛者進行了實驗。內部風險由</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ADS</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可靠性控制，外部風險由可見性控制，得出</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2</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ADS</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可靠性）</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2</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（可見性）設計。</a:t>
                      </a:r>
                      <a:endPar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endParaRPr>
                    </a:p>
                    <a:p>
                      <a:pPr marL="0" indent="0">
                        <a:lnSpc>
                          <a:spcPct val="130000"/>
                        </a:lnSpc>
                        <a:spcBef>
                          <a:spcPts val="600"/>
                        </a:spcBef>
                        <a:buFont typeface="Wingdings" panose="05000000000000000000" pitchFamily="2" charset="2"/>
                        <a:buNone/>
                      </a:pP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結果表明，高可靠性提高了</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ADS</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信任度，並進一步增強了</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ADS</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信任度對</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NDRT</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性能的影響。結果表明，如果系統可靠，則信任會隨著時間的推移而增加，並且可見性不會對</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ADS</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信任產生重大影響。高度可靠的系統對於提高</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ADS</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信任度以提高</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NDRT</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性能至關重要，而環境中的可見性條件則不那麼重要。</a:t>
                      </a:r>
                      <a:endParaRPr lang="zh-TW" sz="1800"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6">
                        <a:lumMod val="60000"/>
                        <a:lumOff val="40000"/>
                      </a:schemeClr>
                    </a:solidFill>
                  </a:tcPr>
                </a:tc>
                <a:tc>
                  <a:txBody>
                    <a:bodyPr/>
                    <a:lstStyle/>
                    <a:p>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Trust</a:t>
                      </a:r>
                    </a:p>
                    <a:p>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Semi-automated driving</a:t>
                      </a:r>
                    </a:p>
                    <a:p>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Human-automation interaction</a:t>
                      </a:r>
                    </a:p>
                    <a:p>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Human-automation teaming</a:t>
                      </a:r>
                    </a:p>
                    <a:p>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Risk</a:t>
                      </a: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信任</a:t>
                      </a:r>
                      <a:endPar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endParaRP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半自動駕駛</a:t>
                      </a:r>
                      <a:endPar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endParaRP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人機互動</a:t>
                      </a:r>
                      <a:endPar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endParaRP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自動化團隊</a:t>
                      </a:r>
                      <a:endPar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endParaRP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風險</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bl>
          </a:graphicData>
        </a:graphic>
      </p:graphicFrame>
    </p:spTree>
    <p:extLst>
      <p:ext uri="{BB962C8B-B14F-4D97-AF65-F5344CB8AC3E}">
        <p14:creationId xmlns:p14="http://schemas.microsoft.com/office/powerpoint/2010/main" val="12953216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320511" y="522989"/>
            <a:ext cx="11321592" cy="3443975"/>
          </a:xfrm>
          <a:ln w="57150">
            <a:solidFill>
              <a:srgbClr val="FFC000"/>
            </a:solidFill>
          </a:ln>
        </p:spPr>
        <p:txBody>
          <a:bodyPr>
            <a:normAutofit/>
          </a:bodyPr>
          <a:lstStyle/>
          <a:p>
            <a:pPr>
              <a:lnSpc>
                <a:spcPct val="130000"/>
              </a:lnSpc>
            </a:pPr>
            <a:r>
              <a:rPr lang="zh-TW" altLang="en-US" sz="4400" b="1" dirty="0">
                <a:latin typeface="微軟正黑體" panose="020B0604030504040204" pitchFamily="34" charset="-120"/>
                <a:ea typeface="微軟正黑體" panose="020B0604030504040204" pitchFamily="34" charset="-120"/>
              </a:rPr>
              <a:t>車載導航輔助和性能</a:t>
            </a:r>
            <a:r>
              <a:rPr lang="zh-TW" altLang="en-US" sz="4400" b="1" dirty="0" smtClean="0">
                <a:latin typeface="微軟正黑體" panose="020B0604030504040204" pitchFamily="34" charset="-120"/>
                <a:ea typeface="微軟正黑體" panose="020B0604030504040204" pitchFamily="34" charset="-120"/>
              </a:rPr>
              <a:t>對</a:t>
            </a:r>
            <a:r>
              <a:rPr lang="en-US" altLang="zh-TW" sz="4400" b="1" dirty="0" smtClean="0">
                <a:latin typeface="微軟正黑體" panose="020B0604030504040204" pitchFamily="34" charset="-120"/>
                <a:ea typeface="微軟正黑體" panose="020B0604030504040204" pitchFamily="34" charset="-120"/>
              </a:rPr>
              <a:t/>
            </a:r>
            <a:br>
              <a:rPr lang="en-US" altLang="zh-TW" sz="4400" b="1" dirty="0" smtClean="0">
                <a:latin typeface="微軟正黑體" panose="020B0604030504040204" pitchFamily="34" charset="-120"/>
                <a:ea typeface="微軟正黑體" panose="020B0604030504040204" pitchFamily="34" charset="-120"/>
              </a:rPr>
            </a:br>
            <a:r>
              <a:rPr lang="zh-TW" altLang="en-US" sz="4400" b="1" dirty="0" smtClean="0">
                <a:latin typeface="微軟正黑體" panose="020B0604030504040204" pitchFamily="34" charset="-120"/>
                <a:ea typeface="微軟正黑體" panose="020B0604030504040204" pitchFamily="34" charset="-120"/>
              </a:rPr>
              <a:t>駕駛員</a:t>
            </a:r>
            <a:r>
              <a:rPr lang="zh-TW" altLang="en-US" sz="4400" b="1" dirty="0">
                <a:latin typeface="微軟正黑體" panose="020B0604030504040204" pitchFamily="34" charset="-120"/>
                <a:ea typeface="微軟正黑體" panose="020B0604030504040204" pitchFamily="34" charset="-120"/>
              </a:rPr>
              <a:t>信任和車輛控制的</a:t>
            </a:r>
            <a:r>
              <a:rPr lang="zh-TW" altLang="en-US" sz="4400" b="1" dirty="0" smtClean="0">
                <a:latin typeface="微軟正黑體" panose="020B0604030504040204" pitchFamily="34" charset="-120"/>
                <a:ea typeface="微軟正黑體" panose="020B0604030504040204" pitchFamily="34" charset="-120"/>
              </a:rPr>
              <a:t>影響</a:t>
            </a:r>
            <a:r>
              <a:rPr lang="en-US" altLang="zh-TW" sz="4400" b="1" dirty="0" smtClean="0">
                <a:latin typeface="微軟正黑體" panose="020B0604030504040204" pitchFamily="34" charset="-120"/>
                <a:ea typeface="微軟正黑體" panose="020B0604030504040204" pitchFamily="34" charset="-120"/>
              </a:rPr>
              <a:t/>
            </a:r>
            <a:br>
              <a:rPr lang="en-US" altLang="zh-TW" sz="4400" b="1" dirty="0" smtClean="0">
                <a:latin typeface="微軟正黑體" panose="020B0604030504040204" pitchFamily="34" charset="-120"/>
                <a:ea typeface="微軟正黑體" panose="020B0604030504040204" pitchFamily="34" charset="-120"/>
              </a:rPr>
            </a:br>
            <a:r>
              <a:rPr lang="en-US" altLang="zh-TW" sz="3600" dirty="0" smtClean="0"/>
              <a:t>Effects </a:t>
            </a:r>
            <a:r>
              <a:rPr lang="en-US" altLang="zh-TW" sz="3600" dirty="0"/>
              <a:t>of in-vehicle navigation assistance and performance on driver trust and vehicle control</a:t>
            </a:r>
            <a:endParaRPr lang="zh-TW" altLang="en-US" sz="3600" b="1" dirty="0"/>
          </a:p>
        </p:txBody>
      </p:sp>
      <p:sp>
        <p:nvSpPr>
          <p:cNvPr id="3" name="副標題 2"/>
          <p:cNvSpPr>
            <a:spLocks noGrp="1"/>
          </p:cNvSpPr>
          <p:nvPr>
            <p:ph type="subTitle" idx="1"/>
          </p:nvPr>
        </p:nvSpPr>
        <p:spPr>
          <a:xfrm>
            <a:off x="886119" y="4230365"/>
            <a:ext cx="9794450" cy="1186778"/>
          </a:xfrm>
        </p:spPr>
        <p:txBody>
          <a:bodyPr>
            <a:normAutofit/>
          </a:bodyPr>
          <a:lstStyle/>
          <a:p>
            <a:pPr algn="l" fontAlgn="ctr"/>
            <a:r>
              <a:rPr lang="zh-TW" altLang="en-US" dirty="0">
                <a:latin typeface="微軟正黑體" panose="020B0604030504040204" pitchFamily="34" charset="-120"/>
                <a:ea typeface="微軟正黑體" panose="020B0604030504040204" pitchFamily="34" charset="-120"/>
              </a:rPr>
              <a:t>作者</a:t>
            </a:r>
            <a:r>
              <a:rPr lang="en-US" altLang="zh-TW" dirty="0" smtClean="0">
                <a:latin typeface="微軟正黑體" panose="020B0604030504040204" pitchFamily="34" charset="-120"/>
                <a:ea typeface="微軟正黑體" panose="020B0604030504040204" pitchFamily="34" charset="-120"/>
              </a:rPr>
              <a:t>:</a:t>
            </a:r>
            <a:r>
              <a:rPr lang="en-US" altLang="zh-TW" i="1" dirty="0"/>
              <a:t>Ma, R., &amp; </a:t>
            </a:r>
            <a:r>
              <a:rPr lang="en-US" altLang="zh-TW" i="1" dirty="0" err="1"/>
              <a:t>Kaber</a:t>
            </a:r>
            <a:r>
              <a:rPr lang="en-US" altLang="zh-TW" i="1" dirty="0"/>
              <a:t>, D. B. (</a:t>
            </a:r>
            <a:r>
              <a:rPr lang="en-US" altLang="zh-TW" i="1" dirty="0" smtClean="0"/>
              <a:t>2007)</a:t>
            </a:r>
            <a:endParaRPr lang="en-US" altLang="zh-TW" dirty="0" smtClean="0"/>
          </a:p>
          <a:p>
            <a:pPr algn="l" fontAlgn="ctr"/>
            <a:r>
              <a:rPr lang="zh-TW" altLang="en-US" dirty="0" smtClean="0">
                <a:latin typeface="微軟正黑體" panose="020B0604030504040204" pitchFamily="34" charset="-120"/>
                <a:ea typeface="微軟正黑體" panose="020B0604030504040204" pitchFamily="34" charset="-120"/>
              </a:rPr>
              <a:t>期刊</a:t>
            </a:r>
            <a:r>
              <a:rPr lang="en-US" altLang="zh-TW" dirty="0" smtClean="0"/>
              <a:t>:</a:t>
            </a:r>
            <a:r>
              <a:rPr lang="en-US" altLang="zh-TW" i="1" dirty="0" smtClean="0"/>
              <a:t>International </a:t>
            </a:r>
            <a:r>
              <a:rPr lang="en-US" altLang="zh-TW" i="1" dirty="0"/>
              <a:t>Journal of Industrial Ergonomics, 37(8), 665-673.</a:t>
            </a:r>
            <a:endParaRPr lang="nn-NO" altLang="zh-TW" dirty="0">
              <a:latin typeface="微軟正黑體" panose="020B0604030504040204" pitchFamily="34" charset="-120"/>
              <a:ea typeface="微軟正黑體" panose="020B0604030504040204" pitchFamily="34" charset="-120"/>
            </a:endParaRPr>
          </a:p>
        </p:txBody>
      </p:sp>
      <p:sp>
        <p:nvSpPr>
          <p:cNvPr id="4" name="矩形 3"/>
          <p:cNvSpPr/>
          <p:nvPr/>
        </p:nvSpPr>
        <p:spPr>
          <a:xfrm>
            <a:off x="411637" y="5257562"/>
            <a:ext cx="12094688" cy="1015663"/>
          </a:xfrm>
          <a:prstGeom prst="rect">
            <a:avLst/>
          </a:prstGeom>
        </p:spPr>
        <p:txBody>
          <a:bodyPr wrap="square">
            <a:spAutoFit/>
          </a:bodyPr>
          <a:lstStyle/>
          <a:p>
            <a:r>
              <a:rPr lang="en-US" altLang="zh-TW" sz="2000" dirty="0">
                <a:latin typeface="微軟正黑體" panose="020B0604030504040204" pitchFamily="34" charset="-120"/>
                <a:ea typeface="微軟正黑體" panose="020B0604030504040204" pitchFamily="34" charset="-120"/>
              </a:rPr>
              <a:t>In-vehicle </a:t>
            </a:r>
            <a:r>
              <a:rPr lang="en-US" altLang="zh-TW" sz="2000" dirty="0" smtClean="0">
                <a:latin typeface="微軟正黑體" panose="020B0604030504040204" pitchFamily="34" charset="-120"/>
                <a:ea typeface="微軟正黑體" panose="020B0604030504040204" pitchFamily="34" charset="-120"/>
              </a:rPr>
              <a:t>automation</a:t>
            </a:r>
            <a:r>
              <a:rPr lang="zh-TW" altLang="en-US" sz="2000" dirty="0" smtClean="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Automation effectiveness</a:t>
            </a:r>
            <a:r>
              <a:rPr lang="zh-TW" altLang="en-US"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Trust</a:t>
            </a:r>
            <a:r>
              <a:rPr lang="zh-TW" altLang="en-US"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Driving performance</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r>
              <a:rPr lang="en-US" altLang="zh-TW" sz="2000" dirty="0" smtClean="0">
                <a:latin typeface="微軟正黑體" panose="020B0604030504040204" pitchFamily="34" charset="-120"/>
                <a:ea typeface="微軟正黑體" panose="020B0604030504040204" pitchFamily="34" charset="-120"/>
              </a:rPr>
              <a:t>Navigation aiding</a:t>
            </a:r>
          </a:p>
          <a:p>
            <a:r>
              <a:rPr lang="zh-TW" altLang="en-US" sz="2000" dirty="0">
                <a:latin typeface="微軟正黑體" panose="020B0604030504040204" pitchFamily="34" charset="-120"/>
                <a:ea typeface="微軟正黑體" panose="020B0604030504040204" pitchFamily="34" charset="-120"/>
              </a:rPr>
              <a:t>車載</a:t>
            </a:r>
            <a:r>
              <a:rPr lang="zh-TW" altLang="en-US" sz="2000" dirty="0" smtClean="0">
                <a:latin typeface="微軟正黑體" panose="020B0604030504040204" pitchFamily="34" charset="-120"/>
                <a:ea typeface="微軟正黑體" panose="020B0604030504040204" pitchFamily="34" charset="-120"/>
              </a:rPr>
              <a:t>自動化、自動化效率、信任、駕駛表現、導航</a:t>
            </a:r>
            <a:r>
              <a:rPr lang="zh-TW" altLang="en-US" sz="2000" dirty="0">
                <a:latin typeface="微軟正黑體" panose="020B0604030504040204" pitchFamily="34" charset="-120"/>
                <a:ea typeface="微軟正黑體" panose="020B0604030504040204" pitchFamily="34" charset="-120"/>
              </a:rPr>
              <a:t>輔助</a:t>
            </a:r>
            <a:endParaRPr lang="zh-TW" altLang="en-US" sz="2400" dirty="0">
              <a:latin typeface="微軟正黑體" panose="020B0604030504040204" pitchFamily="34" charset="-120"/>
              <a:ea typeface="微軟正黑體" panose="020B0604030504040204" pitchFamily="34" charset="-120"/>
            </a:endParaRPr>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4</a:t>
            </a:fld>
            <a:endParaRPr lang="zh-TW" altLang="en-US"/>
          </a:p>
        </p:txBody>
      </p:sp>
      <p:sp>
        <p:nvSpPr>
          <p:cNvPr id="6" name="矩形 5"/>
          <p:cNvSpPr/>
          <p:nvPr/>
        </p:nvSpPr>
        <p:spPr>
          <a:xfrm>
            <a:off x="9824300" y="5965448"/>
            <a:ext cx="2232582" cy="892552"/>
          </a:xfrm>
          <a:prstGeom prst="rect">
            <a:avLst/>
          </a:prstGeom>
        </p:spPr>
        <p:txBody>
          <a:bodyPr wrap="square">
            <a:spAutoFit/>
          </a:bodyPr>
          <a:lstStyle/>
          <a:p>
            <a:pPr>
              <a:lnSpc>
                <a:spcPct val="130000"/>
              </a:lnSpc>
            </a:pPr>
            <a:r>
              <a:rPr lang="zh-TW" altLang="en-US" sz="2000" dirty="0" smtClean="0">
                <a:latin typeface="微軟正黑體" panose="020B0604030504040204" pitchFamily="34" charset="-120"/>
                <a:ea typeface="微軟正黑體" panose="020B0604030504040204" pitchFamily="34" charset="-120"/>
              </a:rPr>
              <a:t>指導老師</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柳永青</a:t>
            </a:r>
            <a:endParaRPr lang="en-US" altLang="zh-TW" sz="2000" dirty="0" smtClean="0">
              <a:latin typeface="微軟正黑體" panose="020B0604030504040204" pitchFamily="34" charset="-120"/>
              <a:ea typeface="微軟正黑體" panose="020B0604030504040204" pitchFamily="34" charset="-120"/>
            </a:endParaRPr>
          </a:p>
          <a:p>
            <a:pPr>
              <a:lnSpc>
                <a:spcPct val="130000"/>
              </a:lnSpc>
            </a:pPr>
            <a:r>
              <a:rPr lang="zh-TW" altLang="en-US" sz="2000" dirty="0" smtClean="0">
                <a:latin typeface="微軟正黑體" panose="020B0604030504040204" pitchFamily="34" charset="-120"/>
                <a:ea typeface="微軟正黑體" panose="020B0604030504040204" pitchFamily="34" charset="-120"/>
              </a:rPr>
              <a:t>報告人</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蔡培詩</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78334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43318" y="232920"/>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423224" y="1834446"/>
            <a:ext cx="11323751"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自動化錯誤和錯誤的嚴重程度會嚴重影響操作員的信任</a:t>
            </a:r>
            <a:r>
              <a:rPr lang="zh-TW" altLang="en-US" dirty="0" smtClean="0">
                <a:latin typeface="微軟正黑體" panose="020B0604030504040204" pitchFamily="34" charset="-120"/>
                <a:ea typeface="微軟正黑體" panose="020B0604030504040204" pitchFamily="34" charset="-120"/>
              </a:rPr>
              <a:t>度</a:t>
            </a:r>
            <a:r>
              <a:rPr lang="en-US" altLang="zh-TW" dirty="0"/>
              <a:t>(Muir and Moray, 1996</a:t>
            </a:r>
            <a:r>
              <a:rPr lang="en-US" altLang="zh-TW" dirty="0" smtClean="0"/>
              <a:t>)</a:t>
            </a:r>
          </a:p>
          <a:p>
            <a:pPr marL="342900" indent="-342900" algn="l">
              <a:lnSpc>
                <a:spcPct val="140000"/>
              </a:lnSpc>
              <a:buFont typeface="Arial" panose="020B0604020202020204" pitchFamily="34" charset="0"/>
              <a:buChar char="•"/>
            </a:pPr>
            <a:r>
              <a:rPr lang="en-US" altLang="zh-TW" dirty="0"/>
              <a:t> Lee and Moray (1992) </a:t>
            </a:r>
            <a:r>
              <a:rPr lang="zh-TW" altLang="en-US" dirty="0">
                <a:latin typeface="微軟正黑體" panose="020B0604030504040204" pitchFamily="34" charset="-120"/>
                <a:ea typeface="微軟正黑體" panose="020B0604030504040204" pitchFamily="34" charset="-120"/>
              </a:rPr>
              <a:t>自動化的錯誤導致信任的急劇下降，大致與錯誤的大小成比例。如果錯誤沒有重複，性能將立即恢復，但是信任恢復到以前的水平需要較長時間</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小</a:t>
            </a:r>
            <a:r>
              <a:rPr lang="zh-TW" altLang="en-US" dirty="0">
                <a:latin typeface="微軟正黑體" panose="020B0604030504040204" pitchFamily="34" charset="-120"/>
                <a:ea typeface="微軟正黑體" panose="020B0604030504040204" pitchFamily="34" charset="-120"/>
              </a:rPr>
              <a:t>錯誤的累積也會降低信任，而不可預測的小錯誤會比單一的大錯誤對信任產生更嚴重和持久的影響</a:t>
            </a:r>
            <a:r>
              <a:rPr lang="en-US" altLang="zh-TW" dirty="0" smtClean="0"/>
              <a:t>(</a:t>
            </a:r>
            <a:r>
              <a:rPr lang="en-US" altLang="zh-TW" dirty="0"/>
              <a:t>Lee and Moray, 1992; Muir and Moray, 1996</a:t>
            </a:r>
            <a:r>
              <a:rPr lang="en-US" altLang="zh-TW" dirty="0" smtClean="0"/>
              <a:t>)</a:t>
            </a:r>
          </a:p>
          <a:p>
            <a:pPr marL="342900" indent="-342900" algn="l">
              <a:lnSpc>
                <a:spcPct val="140000"/>
              </a:lnSpc>
              <a:buFont typeface="Arial" panose="020B0604020202020204" pitchFamily="34" charset="0"/>
              <a:buChar char="•"/>
            </a:pPr>
            <a:endParaRPr lang="en-US" altLang="zh-TW" dirty="0" smtClean="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5</a:t>
            </a:fld>
            <a:endParaRPr lang="zh-TW" altLang="en-US"/>
          </a:p>
        </p:txBody>
      </p:sp>
    </p:spTree>
    <p:extLst>
      <p:ext uri="{BB962C8B-B14F-4D97-AF65-F5344CB8AC3E}">
        <p14:creationId xmlns:p14="http://schemas.microsoft.com/office/powerpoint/2010/main" val="889117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619518" y="1590781"/>
            <a:ext cx="10435276" cy="2233154"/>
          </a:xfrm>
        </p:spPr>
        <p:txBody>
          <a:bodyPr>
            <a:noAutofit/>
          </a:bodyPr>
          <a:lstStyle/>
          <a:p>
            <a:pPr marL="342900" indent="-342900" algn="l">
              <a:lnSpc>
                <a:spcPct val="14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假設</a:t>
            </a:r>
            <a:r>
              <a:rPr lang="zh-TW" altLang="en-US" dirty="0">
                <a:latin typeface="微軟正黑體" panose="020B0604030504040204" pitchFamily="34" charset="-120"/>
                <a:ea typeface="微軟正黑體" panose="020B0604030504040204" pitchFamily="34" charset="-120"/>
              </a:rPr>
              <a:t>參與者最初會說他們比</a:t>
            </a:r>
            <a:r>
              <a:rPr lang="zh-TW" altLang="en-US" dirty="0" smtClean="0">
                <a:latin typeface="微軟正黑體" panose="020B0604030504040204" pitchFamily="34" charset="-120"/>
                <a:ea typeface="微軟正黑體" panose="020B0604030504040204" pitchFamily="34" charset="-120"/>
              </a:rPr>
              <a:t>人類</a:t>
            </a:r>
            <a:r>
              <a:rPr lang="zh-TW" altLang="en-US" dirty="0">
                <a:latin typeface="微軟正黑體" panose="020B0604030504040204" pitchFamily="34" charset="-120"/>
                <a:ea typeface="微軟正黑體" panose="020B0604030504040204" pitchFamily="34" charset="-120"/>
              </a:rPr>
              <a:t>援助</a:t>
            </a:r>
            <a:r>
              <a:rPr lang="zh-TW" altLang="en-US" b="1" dirty="0">
                <a:latin typeface="微軟正黑體" panose="020B0604030504040204" pitchFamily="34" charset="-120"/>
                <a:ea typeface="微軟正黑體" panose="020B0604030504040204" pitchFamily="34" charset="-120"/>
              </a:rPr>
              <a:t>更</a:t>
            </a:r>
            <a:r>
              <a:rPr lang="zh-TW" altLang="en-US" b="1" dirty="0">
                <a:latin typeface="微軟正黑體" panose="020B0604030504040204" pitchFamily="34" charset="-120"/>
                <a:ea typeface="微軟正黑體" panose="020B0604030504040204" pitchFamily="34" charset="-120"/>
              </a:rPr>
              <a:t>信任自動化援助</a:t>
            </a:r>
            <a:r>
              <a:rPr lang="zh-TW" altLang="en-US" dirty="0">
                <a:latin typeface="微軟正黑體" panose="020B0604030504040204" pitchFamily="34" charset="-120"/>
                <a:ea typeface="微軟正黑體" panose="020B0604030504040204" pitchFamily="34" charset="-120"/>
              </a:rPr>
              <a:t>，因為人們期望（基於日常經驗）自動化通常是可靠的，並且可以減輕他們的一些</a:t>
            </a:r>
            <a:r>
              <a:rPr lang="zh-TW" altLang="en-US" dirty="0" smtClean="0">
                <a:latin typeface="微軟正黑體" panose="020B0604030504040204" pitchFamily="34" charset="-120"/>
                <a:ea typeface="微軟正黑體" panose="020B0604030504040204" pitchFamily="34" charset="-120"/>
              </a:rPr>
              <a:t>工作量</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Dzindolet</a:t>
            </a:r>
            <a:r>
              <a:rPr lang="en-US" altLang="zh-TW" dirty="0">
                <a:latin typeface="微軟正黑體" panose="020B0604030504040204" pitchFamily="34" charset="-120"/>
                <a:ea typeface="微軟正黑體" panose="020B0604030504040204" pitchFamily="34" charset="-120"/>
              </a:rPr>
              <a:t> et al., 2002</a:t>
            </a:r>
            <a:r>
              <a:rPr lang="en-US" altLang="zh-TW" dirty="0" smtClean="0">
                <a:latin typeface="微軟正黑體" panose="020B0604030504040204" pitchFamily="34" charset="-120"/>
                <a:ea typeface="微軟正黑體" panose="020B0604030504040204" pitchFamily="34" charset="-120"/>
              </a:rPr>
              <a:t>)</a:t>
            </a:r>
          </a:p>
          <a:p>
            <a:pPr marL="342900" indent="-342900" algn="l">
              <a:lnSpc>
                <a:spcPct val="14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但是</a:t>
            </a:r>
            <a:r>
              <a:rPr lang="zh-TW" altLang="en-US" dirty="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基於</a:t>
            </a:r>
            <a:r>
              <a:rPr lang="en-US" altLang="zh-TW" dirty="0" err="1"/>
              <a:t>Wiegmann</a:t>
            </a:r>
            <a:r>
              <a:rPr lang="en-US" altLang="zh-TW" dirty="0"/>
              <a:t> et al. (2001</a:t>
            </a:r>
            <a:r>
              <a:rPr lang="en-US" altLang="zh-TW" dirty="0" smtClean="0"/>
              <a:t>)</a:t>
            </a:r>
            <a:r>
              <a:rPr lang="en-US" altLang="zh-TW" dirty="0"/>
              <a:t> </a:t>
            </a:r>
            <a:r>
              <a:rPr lang="en-US" altLang="zh-TW" dirty="0" err="1"/>
              <a:t>Dzindolet</a:t>
            </a:r>
            <a:r>
              <a:rPr lang="en-US" altLang="zh-TW" dirty="0"/>
              <a:t> et al. (2001) </a:t>
            </a:r>
            <a:r>
              <a:rPr lang="zh-TW" altLang="en-US"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當參與者在導航任務中遇到自動化錯誤時，人們期望他們的信任比對人類顧問的信任會更加急劇地下降。也就是說，由於人們可能以</a:t>
            </a:r>
            <a:r>
              <a:rPr lang="zh-TW" altLang="en-US" b="1" dirty="0">
                <a:latin typeface="微軟正黑體" panose="020B0604030504040204" pitchFamily="34" charset="-120"/>
                <a:ea typeface="微軟正黑體" panose="020B0604030504040204" pitchFamily="34" charset="-120"/>
              </a:rPr>
              <a:t>不同的方式信任人類和</a:t>
            </a:r>
            <a:r>
              <a:rPr lang="zh-TW" altLang="en-US" b="1" dirty="0" smtClean="0">
                <a:latin typeface="微軟正黑體" panose="020B0604030504040204" pitchFamily="34" charset="-120"/>
                <a:ea typeface="微軟正黑體" panose="020B0604030504040204" pitchFamily="34" charset="-120"/>
              </a:rPr>
              <a:t>自動化</a:t>
            </a:r>
            <a:r>
              <a:rPr lang="zh-TW" altLang="en-US" dirty="0" smtClean="0">
                <a:latin typeface="微軟正黑體" panose="020B0604030504040204" pitchFamily="34" charset="-120"/>
                <a:ea typeface="微軟正黑體" panose="020B0604030504040204" pitchFamily="34" charset="-120"/>
              </a:rPr>
              <a:t>。</a:t>
            </a:r>
            <a:endParaRPr lang="en-US" altLang="zh-TW" dirty="0" smtClean="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6</a:t>
            </a:fld>
            <a:endParaRPr lang="zh-TW" altLang="en-US"/>
          </a:p>
        </p:txBody>
      </p:sp>
    </p:spTree>
    <p:extLst>
      <p:ext uri="{BB962C8B-B14F-4D97-AF65-F5344CB8AC3E}">
        <p14:creationId xmlns:p14="http://schemas.microsoft.com/office/powerpoint/2010/main" val="3520000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9" y="0"/>
            <a:ext cx="2620651" cy="1190969"/>
          </a:xfrm>
        </p:spPr>
        <p:txBody>
          <a:bodyPr/>
          <a:lstStyle/>
          <a:p>
            <a:r>
              <a:rPr lang="zh-TW" altLang="en-US" b="1" dirty="0" smtClean="0">
                <a:latin typeface="微軟正黑體" panose="020B0604030504040204" pitchFamily="34" charset="-120"/>
                <a:ea typeface="微軟正黑體" panose="020B0604030504040204" pitchFamily="34" charset="-120"/>
              </a:rPr>
              <a:t>方</a:t>
            </a:r>
            <a:r>
              <a:rPr lang="zh-TW" altLang="en-US" b="1" dirty="0">
                <a:latin typeface="微軟正黑體" panose="020B0604030504040204" pitchFamily="34" charset="-120"/>
                <a:ea typeface="微軟正黑體" panose="020B0604030504040204" pitchFamily="34" charset="-120"/>
              </a:rPr>
              <a:t>法</a:t>
            </a:r>
          </a:p>
        </p:txBody>
      </p:sp>
      <p:sp>
        <p:nvSpPr>
          <p:cNvPr id="3" name="副標題 2"/>
          <p:cNvSpPr>
            <a:spLocks noGrp="1"/>
          </p:cNvSpPr>
          <p:nvPr>
            <p:ph type="subTitle" idx="1"/>
          </p:nvPr>
        </p:nvSpPr>
        <p:spPr>
          <a:xfrm>
            <a:off x="688156" y="1636231"/>
            <a:ext cx="10815687" cy="1829282"/>
          </a:xfrm>
        </p:spPr>
        <p:txBody>
          <a:bodyPr>
            <a:noAutofit/>
          </a:bodyPr>
          <a:lstStyle/>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受</a:t>
            </a:r>
            <a:r>
              <a:rPr lang="zh-TW" altLang="en-US" dirty="0">
                <a:latin typeface="微軟正黑體" panose="020B0604030504040204" pitchFamily="34" charset="-120"/>
                <a:ea typeface="微軟正黑體" panose="020B0604030504040204" pitchFamily="34" charset="-120"/>
              </a:rPr>
              <a:t>測者</a:t>
            </a:r>
            <a:r>
              <a:rPr lang="en-US" altLang="zh-TW"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北卡羅來納州立大學的</a:t>
            </a:r>
            <a:r>
              <a:rPr lang="en-US" altLang="zh-TW" dirty="0">
                <a:latin typeface="微軟正黑體" panose="020B0604030504040204" pitchFamily="34" charset="-120"/>
                <a:ea typeface="微軟正黑體" panose="020B0604030504040204" pitchFamily="34" charset="-120"/>
              </a:rPr>
              <a:t>20</a:t>
            </a:r>
            <a:r>
              <a:rPr lang="zh-TW" altLang="en-US" dirty="0">
                <a:latin typeface="微軟正黑體" panose="020B0604030504040204" pitchFamily="34" charset="-120"/>
                <a:ea typeface="微軟正黑體" panose="020B0604030504040204" pitchFamily="34" charset="-120"/>
              </a:rPr>
              <a:t>名</a:t>
            </a:r>
            <a:r>
              <a:rPr lang="zh-TW" altLang="en-US" dirty="0" smtClean="0">
                <a:latin typeface="微軟正黑體" panose="020B0604030504040204" pitchFamily="34" charset="-120"/>
                <a:ea typeface="微軟正黑體" panose="020B0604030504040204" pitchFamily="34" charset="-120"/>
              </a:rPr>
              <a:t>大學生</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平均年齡為</a:t>
            </a:r>
            <a:r>
              <a:rPr lang="en-US" altLang="zh-TW" dirty="0">
                <a:latin typeface="微軟正黑體" panose="020B0604030504040204" pitchFamily="34" charset="-120"/>
                <a:ea typeface="微軟正黑體" panose="020B0604030504040204" pitchFamily="34" charset="-120"/>
              </a:rPr>
              <a:t>28.1 </a:t>
            </a:r>
            <a:r>
              <a:rPr lang="zh-TW" altLang="en-US" dirty="0">
                <a:latin typeface="微軟正黑體" panose="020B0604030504040204" pitchFamily="34" charset="-120"/>
                <a:ea typeface="微軟正黑體" panose="020B0604030504040204" pitchFamily="34" charset="-120"/>
              </a:rPr>
              <a:t>歲，（</a:t>
            </a:r>
            <a:r>
              <a:rPr lang="en-US" altLang="zh-TW" dirty="0" smtClean="0">
                <a:latin typeface="微軟正黑體" panose="020B0604030504040204" pitchFamily="34" charset="-120"/>
                <a:ea typeface="微軟正黑體" panose="020B0604030504040204" pitchFamily="34" charset="-120"/>
              </a:rPr>
              <a:t>SD=5.1</a:t>
            </a:r>
            <a:r>
              <a:rPr lang="zh-TW" altLang="en-US" dirty="0">
                <a:latin typeface="微軟正黑體" panose="020B0604030504040204" pitchFamily="34" charset="-120"/>
                <a:ea typeface="微軟正黑體" panose="020B0604030504040204" pitchFamily="34" charset="-120"/>
              </a:rPr>
              <a:t>年</a:t>
            </a:r>
            <a:r>
              <a:rPr lang="en-US" altLang="zh-TW" dirty="0">
                <a:latin typeface="微軟正黑體" panose="020B0604030504040204" pitchFamily="34" charset="-120"/>
                <a:ea typeface="微軟正黑體" panose="020B0604030504040204" pitchFamily="34" charset="-120"/>
              </a:rPr>
              <a:t> )</a:t>
            </a: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平均駕駛</a:t>
            </a:r>
            <a:r>
              <a:rPr lang="zh-TW" altLang="en-US" dirty="0">
                <a:latin typeface="微軟正黑體" panose="020B0604030504040204" pitchFamily="34" charset="-120"/>
                <a:ea typeface="微軟正黑體" panose="020B0604030504040204" pitchFamily="34" charset="-120"/>
              </a:rPr>
              <a:t>經驗為</a:t>
            </a:r>
            <a:r>
              <a:rPr lang="en-US" altLang="zh-TW" dirty="0">
                <a:latin typeface="微軟正黑體" panose="020B0604030504040204" pitchFamily="34" charset="-120"/>
                <a:ea typeface="微軟正黑體" panose="020B0604030504040204" pitchFamily="34" charset="-120"/>
              </a:rPr>
              <a:t>8 . 5</a:t>
            </a:r>
            <a:r>
              <a:rPr lang="zh-TW" altLang="en-US" dirty="0">
                <a:latin typeface="微軟正黑體" panose="020B0604030504040204" pitchFamily="34" charset="-120"/>
                <a:ea typeface="微軟正黑體" panose="020B0604030504040204" pitchFamily="34" charset="-120"/>
              </a:rPr>
              <a:t>年（</a:t>
            </a:r>
            <a:r>
              <a:rPr lang="en-US" altLang="zh-TW" dirty="0">
                <a:latin typeface="微軟正黑體" panose="020B0604030504040204" pitchFamily="34" charset="-120"/>
                <a:ea typeface="微軟正黑體" panose="020B0604030504040204" pitchFamily="34" charset="-120"/>
              </a:rPr>
              <a:t>SD</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 4.5 </a:t>
            </a:r>
            <a:r>
              <a:rPr lang="zh-TW" altLang="en-US" dirty="0" smtClean="0">
                <a:latin typeface="微軟正黑體" panose="020B0604030504040204" pitchFamily="34" charset="-120"/>
                <a:ea typeface="微軟正黑體" panose="020B0604030504040204" pitchFamily="34" charset="-120"/>
              </a:rPr>
              <a:t>年）</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本研究使用的任務是“自主開發的”三維模擬郊區導航和駕駛任務</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駕駛員只需要處理後方交通</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即在任何時候用戶汽車前面都沒有交通</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。採用虛擬現實</a:t>
            </a:r>
            <a:r>
              <a:rPr lang="en-US" altLang="zh-TW" dirty="0">
                <a:latin typeface="微軟正黑體" panose="020B0604030504040204" pitchFamily="34" charset="-120"/>
                <a:ea typeface="微軟正黑體" panose="020B0604030504040204" pitchFamily="34" charset="-120"/>
              </a:rPr>
              <a:t>(VR)</a:t>
            </a:r>
            <a:r>
              <a:rPr lang="zh-TW" altLang="en-US" dirty="0">
                <a:latin typeface="微軟正黑體" panose="020B0604030504040204" pitchFamily="34" charset="-120"/>
                <a:ea typeface="微軟正黑體" panose="020B0604030504040204" pitchFamily="34" charset="-120"/>
              </a:rPr>
              <a:t>工作站和立體顯示器進行仿真。</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參與者手動控制一輛虛擬汽車來執行導航任務。</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7</a:t>
            </a:fld>
            <a:endParaRPr lang="zh-TW" altLang="en-US" dirty="0"/>
          </a:p>
        </p:txBody>
      </p:sp>
    </p:spTree>
    <p:extLst>
      <p:ext uri="{BB962C8B-B14F-4D97-AF65-F5344CB8AC3E}">
        <p14:creationId xmlns:p14="http://schemas.microsoft.com/office/powerpoint/2010/main" val="1035999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9" y="0"/>
            <a:ext cx="2620651" cy="1190969"/>
          </a:xfrm>
        </p:spPr>
        <p:txBody>
          <a:bodyPr/>
          <a:lstStyle/>
          <a:p>
            <a:r>
              <a:rPr lang="zh-TW" altLang="en-US" b="1" dirty="0" smtClean="0">
                <a:latin typeface="微軟正黑體" panose="020B0604030504040204" pitchFamily="34" charset="-120"/>
                <a:ea typeface="微軟正黑體" panose="020B0604030504040204" pitchFamily="34" charset="-120"/>
              </a:rPr>
              <a:t>設備</a:t>
            </a:r>
            <a:endParaRPr lang="zh-TW" altLang="en-US"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0549" y="1944377"/>
            <a:ext cx="5505451" cy="1829282"/>
          </a:xfrm>
        </p:spPr>
        <p:txBody>
          <a:bodyPr>
            <a:noAutofit/>
          </a:bodyPr>
          <a:lstStyle/>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模擬輸入是通過真實的汽車控制界面進行的，包括物理方向盤、油門和剎車踏板。</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模擬</a:t>
            </a:r>
            <a:r>
              <a:rPr lang="zh-TW" altLang="en-US" dirty="0">
                <a:latin typeface="微軟正黑體" panose="020B0604030504040204" pitchFamily="34" charset="-120"/>
                <a:ea typeface="微軟正黑體" panose="020B0604030504040204" pitchFamily="34" charset="-120"/>
              </a:rPr>
              <a:t>逼真度有限，因為它</a:t>
            </a:r>
            <a:r>
              <a:rPr lang="zh-TW" altLang="en-US" dirty="0" smtClean="0">
                <a:latin typeface="微軟正黑體" panose="020B0604030504040204" pitchFamily="34" charset="-120"/>
                <a:ea typeface="微軟正黑體" panose="020B0604030504040204" pitchFamily="34" charset="-120"/>
              </a:rPr>
              <a:t>沒有向駕駛提供</a:t>
            </a:r>
            <a:r>
              <a:rPr lang="zh-TW" altLang="en-US" dirty="0">
                <a:latin typeface="微軟正黑體" panose="020B0604030504040204" pitchFamily="34" charset="-120"/>
                <a:ea typeface="微軟正黑體" panose="020B0604030504040204" pitchFamily="34" charset="-120"/>
              </a:rPr>
              <a:t>全動態</a:t>
            </a:r>
            <a:r>
              <a:rPr lang="zh-TW" altLang="en-US" dirty="0" smtClean="0">
                <a:latin typeface="微軟正黑體" panose="020B0604030504040204" pitchFamily="34" charset="-120"/>
                <a:ea typeface="微軟正黑體" panose="020B0604030504040204" pitchFamily="34" charset="-120"/>
              </a:rPr>
              <a:t>模擬器。可能</a:t>
            </a:r>
            <a:r>
              <a:rPr lang="zh-TW" altLang="en-US" dirty="0">
                <a:latin typeface="微軟正黑體" panose="020B0604030504040204" pitchFamily="34" charset="-120"/>
                <a:ea typeface="微軟正黑體" panose="020B0604030504040204" pitchFamily="34" charset="-120"/>
              </a:rPr>
              <a:t>會降低駕駛員對車輛反饋的感覺，而這與速度和轉彎控制有關</a:t>
            </a:r>
            <a:r>
              <a:rPr lang="en-US" altLang="zh-TW" dirty="0">
                <a:latin typeface="微軟正黑體" panose="020B0604030504040204" pitchFamily="34" charset="-120"/>
                <a:ea typeface="微軟正黑體" panose="020B0604030504040204" pitchFamily="34" charset="-120"/>
              </a:rPr>
              <a:t>(Walker et al.</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2006)</a:t>
            </a:r>
            <a:endParaRPr lang="zh-TW" altLang="en-US"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8</a:t>
            </a:fld>
            <a:endParaRPr lang="zh-TW" altLang="en-US">
              <a:solidFill>
                <a:prstClr val="black">
                  <a:tint val="75000"/>
                </a:prstClr>
              </a:solidFill>
            </a:endParaRPr>
          </a:p>
        </p:txBody>
      </p:sp>
      <p:pic>
        <p:nvPicPr>
          <p:cNvPr id="8" name="Picture 2" descr="https://ars.els-cdn.com/content/image/1-s2.0-S0169814107000789-g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5918" y="1722069"/>
            <a:ext cx="4918893" cy="39024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614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6490" y="1736942"/>
            <a:ext cx="10999019" cy="3552558"/>
          </a:xfrm>
        </p:spPr>
        <p:txBody>
          <a:bodyPr>
            <a:noAutofit/>
          </a:bodyPr>
          <a:lstStyle/>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模擬環境</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雙車道。</a:t>
            </a:r>
            <a:r>
              <a:rPr lang="zh-TW" altLang="en-US" dirty="0">
                <a:latin typeface="微軟正黑體" panose="020B0604030504040204" pitchFamily="34" charset="-120"/>
                <a:ea typeface="微軟正黑體" panose="020B0604030504040204" pitchFamily="34" charset="-120"/>
              </a:rPr>
              <a:t>所有道路均標有常規</a:t>
            </a:r>
            <a:r>
              <a:rPr lang="zh-TW" altLang="en-US" dirty="0" smtClean="0">
                <a:latin typeface="微軟正黑體" panose="020B0604030504040204" pitchFamily="34" charset="-120"/>
                <a:ea typeface="微軟正黑體" panose="020B0604030504040204" pitchFamily="34" charset="-120"/>
              </a:rPr>
              <a:t>線條</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街道</a:t>
            </a:r>
            <a:r>
              <a:rPr lang="zh-TW" altLang="en-US" dirty="0">
                <a:latin typeface="微軟正黑體" panose="020B0604030504040204" pitchFamily="34" charset="-120"/>
                <a:ea typeface="微軟正黑體" panose="020B0604030504040204" pitchFamily="34" charset="-120"/>
              </a:rPr>
              <a:t>上也有不同類型的交通標誌，包括</a:t>
            </a:r>
            <a:r>
              <a:rPr lang="zh-TW" altLang="en-US" dirty="0" smtClean="0">
                <a:latin typeface="微軟正黑體" panose="020B0604030504040204" pitchFamily="34" charset="-120"/>
                <a:ea typeface="微軟正黑體" panose="020B0604030504040204" pitchFamily="34" charset="-120"/>
              </a:rPr>
              <a:t>“人行道”</a:t>
            </a:r>
            <a:r>
              <a:rPr lang="zh-TW" altLang="en-US" dirty="0">
                <a:latin typeface="微軟正黑體" panose="020B0604030504040204" pitchFamily="34" charset="-120"/>
                <a:ea typeface="微軟正黑體" panose="020B0604030504040204" pitchFamily="34" charset="-120"/>
              </a:rPr>
              <a:t>，“慢行”，</a:t>
            </a:r>
            <a:r>
              <a:rPr lang="zh-TW" altLang="en-US" dirty="0" smtClean="0">
                <a:latin typeface="微軟正黑體" panose="020B0604030504040204" pitchFamily="34" charset="-120"/>
                <a:ea typeface="微軟正黑體" panose="020B0604030504040204" pitchFamily="34" charset="-120"/>
              </a:rPr>
              <a:t>“有鹿出沒”</a:t>
            </a:r>
            <a:r>
              <a:rPr lang="zh-TW" altLang="en-US" dirty="0">
                <a:latin typeface="微軟正黑體" panose="020B0604030504040204" pitchFamily="34" charset="-120"/>
                <a:ea typeface="微軟正黑體" panose="020B0604030504040204" pitchFamily="34" charset="-120"/>
              </a:rPr>
              <a:t>，“鐵路”，“限</a:t>
            </a:r>
            <a:r>
              <a:rPr lang="zh-TW" altLang="en-US" dirty="0" smtClean="0">
                <a:latin typeface="微軟正黑體" panose="020B0604030504040204" pitchFamily="34" charset="-120"/>
                <a:ea typeface="微軟正黑體" panose="020B0604030504040204" pitchFamily="34" charset="-120"/>
              </a:rPr>
              <a:t>速</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30</a:t>
            </a:r>
            <a:r>
              <a:rPr lang="zh-TW" altLang="en-US" dirty="0">
                <a:latin typeface="微軟正黑體" panose="020B0604030504040204" pitchFamily="34" charset="-120"/>
                <a:ea typeface="微軟正黑體" panose="020B0604030504040204" pitchFamily="34" charset="-120"/>
              </a:rPr>
              <a:t>或</a:t>
            </a:r>
            <a:r>
              <a:rPr lang="en-US" altLang="zh-TW" dirty="0">
                <a:latin typeface="微軟正黑體" panose="020B0604030504040204" pitchFamily="34" charset="-120"/>
                <a:ea typeface="微軟正黑體" panose="020B0604030504040204" pitchFamily="34" charset="-120"/>
              </a:rPr>
              <a:t>45  mph</a:t>
            </a:r>
            <a:r>
              <a:rPr lang="zh-TW" altLang="en-US" dirty="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 和</a:t>
            </a:r>
            <a:r>
              <a:rPr lang="zh-TW" altLang="en-US" dirty="0">
                <a:latin typeface="微軟正黑體" panose="020B0604030504040204" pitchFamily="34" charset="-120"/>
                <a:ea typeface="微軟正黑體" panose="020B0604030504040204" pitchFamily="34" charset="-120"/>
              </a:rPr>
              <a:t>“停車”標誌。此外，郊區還有街道名稱標誌</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四項</a:t>
            </a:r>
            <a:r>
              <a:rPr lang="zh-TW" altLang="en-US" dirty="0">
                <a:latin typeface="微軟正黑體" panose="020B0604030504040204" pitchFamily="34" charset="-120"/>
                <a:ea typeface="微軟正黑體" panose="020B0604030504040204" pitchFamily="34" charset="-120"/>
              </a:rPr>
              <a:t>測試</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任務</a:t>
            </a:r>
            <a:r>
              <a:rPr lang="zh-TW" altLang="en-US" dirty="0">
                <a:latin typeface="微軟正黑體" panose="020B0604030504040204" pitchFamily="34" charset="-120"/>
                <a:ea typeface="微軟正黑體" panose="020B0604030504040204" pitchFamily="34" charset="-120"/>
              </a:rPr>
              <a:t>是在正常駕駛情況下進行導航，沒有理由預期會出現意外，危險情況或其他</a:t>
            </a:r>
            <a:r>
              <a:rPr lang="zh-TW" altLang="en-US" dirty="0">
                <a:latin typeface="微軟正黑體" panose="020B0604030504040204" pitchFamily="34" charset="-120"/>
                <a:ea typeface="微軟正黑體" panose="020B0604030504040204" pitchFamily="34" charset="-120"/>
              </a:rPr>
              <a:t>情況。在每次試驗開始時，駕駛員僅被告知，在試驗過程中輔助工具的性能可能並不完全可靠</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9</a:t>
            </a:fld>
            <a:endParaRPr lang="zh-TW" altLang="en-US"/>
          </a:p>
        </p:txBody>
      </p:sp>
      <p:sp>
        <p:nvSpPr>
          <p:cNvPr id="8" name="標題 1"/>
          <p:cNvSpPr txBox="1">
            <a:spLocks/>
          </p:cNvSpPr>
          <p:nvPr/>
        </p:nvSpPr>
        <p:spPr>
          <a:xfrm>
            <a:off x="590549" y="0"/>
            <a:ext cx="2620651"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b="1" smtClean="0">
                <a:latin typeface="微軟正黑體" panose="020B0604030504040204" pitchFamily="34" charset="-120"/>
                <a:ea typeface="微軟正黑體" panose="020B0604030504040204" pitchFamily="34" charset="-120"/>
              </a:rPr>
              <a:t>方法</a:t>
            </a:r>
            <a:endParaRPr lang="zh-TW" altLang="en-US"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72999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3837</TotalTime>
  <Words>2337</Words>
  <Application>Microsoft Office PowerPoint</Application>
  <PresentationFormat>寬螢幕</PresentationFormat>
  <Paragraphs>263</Paragraphs>
  <Slides>25</Slides>
  <Notes>15</Notes>
  <HiddenSlides>2</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25</vt:i4>
      </vt:variant>
    </vt:vector>
  </HeadingPairs>
  <TitlesOfParts>
    <vt:vector size="34" baseType="lpstr">
      <vt:lpstr>NexusSerif</vt:lpstr>
      <vt:lpstr>微軟正黑體</vt:lpstr>
      <vt:lpstr>新細明體</vt:lpstr>
      <vt:lpstr>Arial</vt:lpstr>
      <vt:lpstr>Calibri</vt:lpstr>
      <vt:lpstr>Calibri Light</vt:lpstr>
      <vt:lpstr>Times New Roman</vt:lpstr>
      <vt:lpstr>Wingdings</vt:lpstr>
      <vt:lpstr>Office 佈景主題</vt:lpstr>
      <vt:lpstr>PowerPoint 簡報</vt:lpstr>
      <vt:lpstr>PowerPoint 簡報</vt:lpstr>
      <vt:lpstr>PowerPoint 簡報</vt:lpstr>
      <vt:lpstr>車載導航輔助和性能對 駕駛員信任和車輛控制的影響 Effects of in-vehicle navigation assistance and performance on driver trust and vehicle control</vt:lpstr>
      <vt:lpstr>簡介</vt:lpstr>
      <vt:lpstr>簡介</vt:lpstr>
      <vt:lpstr>方法</vt:lpstr>
      <vt:lpstr>設備</vt:lpstr>
      <vt:lpstr>PowerPoint 簡報</vt:lpstr>
      <vt:lpstr>PowerPoint 簡報</vt:lpstr>
      <vt:lpstr>PowerPoint 簡報</vt:lpstr>
      <vt:lpstr>PowerPoint 簡報</vt:lpstr>
      <vt:lpstr>PowerPoint 簡報</vt:lpstr>
      <vt:lpstr>駕駛表現</vt:lpstr>
      <vt:lpstr>駕駛表現</vt:lpstr>
      <vt:lpstr>駕駛信任</vt:lpstr>
      <vt:lpstr>駕駛信任</vt:lpstr>
      <vt:lpstr>駕駛信任</vt:lpstr>
      <vt:lpstr>駕駛信任</vt:lpstr>
      <vt:lpstr>PowerPoint 簡報</vt:lpstr>
      <vt:lpstr>PowerPoint 簡報</vt:lpstr>
      <vt:lpstr>PowerPoint 簡報</vt:lpstr>
      <vt:lpstr>PowerPoint 簡報</vt:lpstr>
      <vt:lpstr>PowerPoint 簡報</vt:lpstr>
      <vt:lpstr>PowerPoint 簡報</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車輛設計方法： 深入審核以了解年長駕駛員的需求</dc:title>
  <dc:creator>user</dc:creator>
  <cp:lastModifiedBy>Microsoft 帳戶</cp:lastModifiedBy>
  <cp:revision>279</cp:revision>
  <dcterms:created xsi:type="dcterms:W3CDTF">2020-10-05T14:04:08Z</dcterms:created>
  <dcterms:modified xsi:type="dcterms:W3CDTF">2021-04-01T07:55:46Z</dcterms:modified>
</cp:coreProperties>
</file>